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1287" r:id="rId2"/>
    <p:sldId id="1216" r:id="rId3"/>
    <p:sldId id="1335" r:id="rId4"/>
    <p:sldId id="1336" r:id="rId5"/>
    <p:sldId id="1342" r:id="rId6"/>
    <p:sldId id="1347" r:id="rId7"/>
    <p:sldId id="1338" r:id="rId8"/>
    <p:sldId id="1358" r:id="rId9"/>
    <p:sldId id="1339" r:id="rId10"/>
    <p:sldId id="1346" r:id="rId11"/>
    <p:sldId id="1343" r:id="rId12"/>
    <p:sldId id="1340" r:id="rId13"/>
    <p:sldId id="1341" r:id="rId14"/>
    <p:sldId id="1348" r:id="rId15"/>
    <p:sldId id="1313" r:id="rId16"/>
    <p:sldId id="1286" r:id="rId17"/>
    <p:sldId id="1350" r:id="rId18"/>
    <p:sldId id="268" r:id="rId19"/>
    <p:sldId id="1162" r:id="rId20"/>
    <p:sldId id="1164" r:id="rId21"/>
    <p:sldId id="1349" r:id="rId22"/>
    <p:sldId id="1165" r:id="rId23"/>
    <p:sldId id="1167" r:id="rId24"/>
    <p:sldId id="1169" r:id="rId25"/>
    <p:sldId id="1170" r:id="rId26"/>
    <p:sldId id="1171" r:id="rId27"/>
    <p:sldId id="1290" r:id="rId28"/>
    <p:sldId id="1174" r:id="rId29"/>
    <p:sldId id="1352" r:id="rId30"/>
    <p:sldId id="1353" r:id="rId31"/>
    <p:sldId id="1176" r:id="rId32"/>
    <p:sldId id="1178" r:id="rId33"/>
    <p:sldId id="1354" r:id="rId34"/>
    <p:sldId id="1256" r:id="rId35"/>
    <p:sldId id="1266" r:id="rId36"/>
    <p:sldId id="1257" r:id="rId37"/>
    <p:sldId id="1267" r:id="rId38"/>
    <p:sldId id="1357" r:id="rId39"/>
    <p:sldId id="1355" r:id="rId40"/>
    <p:sldId id="1344" r:id="rId41"/>
    <p:sldId id="1351" r:id="rId42"/>
    <p:sldId id="1345" r:id="rId43"/>
    <p:sldId id="1356" r:id="rId44"/>
    <p:sldId id="1317" r:id="rId45"/>
    <p:sldId id="1323" r:id="rId46"/>
    <p:sldId id="1130" r:id="rId47"/>
  </p:sldIdLst>
  <p:sldSz cx="9144000" cy="6858000" type="screen4x3"/>
  <p:notesSz cx="69977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A4FE537-9F4A-ED45-999B-ACA1ED2D6A7A}">
          <p14:sldIdLst>
            <p14:sldId id="1287"/>
            <p14:sldId id="1216"/>
            <p14:sldId id="1335"/>
            <p14:sldId id="1336"/>
            <p14:sldId id="1342"/>
            <p14:sldId id="1347"/>
            <p14:sldId id="1338"/>
            <p14:sldId id="1358"/>
            <p14:sldId id="1339"/>
            <p14:sldId id="1346"/>
            <p14:sldId id="1343"/>
          </p14:sldIdLst>
        </p14:section>
        <p14:section name="Manifolds" id="{7F49980C-F990-2846-9A28-7420E0C4304C}">
          <p14:sldIdLst>
            <p14:sldId id="1340"/>
            <p14:sldId id="1341"/>
            <p14:sldId id="1348"/>
            <p14:sldId id="1313"/>
            <p14:sldId id="1286"/>
            <p14:sldId id="1350"/>
            <p14:sldId id="268"/>
            <p14:sldId id="1162"/>
            <p14:sldId id="1164"/>
            <p14:sldId id="1349"/>
            <p14:sldId id="1165"/>
            <p14:sldId id="1167"/>
            <p14:sldId id="1169"/>
            <p14:sldId id="1170"/>
            <p14:sldId id="1171"/>
            <p14:sldId id="1290"/>
            <p14:sldId id="1174"/>
            <p14:sldId id="1352"/>
            <p14:sldId id="1353"/>
            <p14:sldId id="1176"/>
            <p14:sldId id="1178"/>
            <p14:sldId id="1354"/>
            <p14:sldId id="1256"/>
            <p14:sldId id="1266"/>
            <p14:sldId id="1257"/>
            <p14:sldId id="1267"/>
            <p14:sldId id="1357"/>
            <p14:sldId id="1355"/>
          </p14:sldIdLst>
        </p14:section>
        <p14:section name="Diffusion models" id="{81D29B4C-DEE5-5647-A14F-F9A321A26E59}">
          <p14:sldIdLst>
            <p14:sldId id="1344"/>
            <p14:sldId id="1351"/>
            <p14:sldId id="1345"/>
            <p14:sldId id="1356"/>
          </p14:sldIdLst>
        </p14:section>
        <p14:section name="Summary" id="{95E439D2-D965-BE42-951B-0F5C2364AA42}">
          <p14:sldIdLst>
            <p14:sldId id="1317"/>
            <p14:sldId id="1323"/>
            <p14:sldId id="1130"/>
          </p14:sldIdLst>
        </p14:section>
        <p14:section name="Discussion" id="{DA18BD18-568E-3942-B8DD-C51269149DE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bg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FF00"/>
    <a:srgbClr val="949494"/>
    <a:srgbClr val="666666"/>
    <a:srgbClr val="595959"/>
    <a:srgbClr val="A6A6A6"/>
    <a:srgbClr val="7F7F7F"/>
    <a:srgbClr val="404040"/>
    <a:srgbClr val="4D4D4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130" autoAdjust="0"/>
    <p:restoredTop sz="87143" autoAdjust="0"/>
  </p:normalViewPr>
  <p:slideViewPr>
    <p:cSldViewPr>
      <p:cViewPr varScale="1">
        <p:scale>
          <a:sx n="88" d="100"/>
          <a:sy n="88" d="100"/>
        </p:scale>
        <p:origin x="8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18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13960"/>
    </p:cViewPr>
  </p:sorterViewPr>
  <p:notesViewPr>
    <p:cSldViewPr>
      <p:cViewPr varScale="1">
        <p:scale>
          <a:sx n="79" d="100"/>
          <a:sy n="79" d="100"/>
        </p:scale>
        <p:origin x="-1112" y="-96"/>
      </p:cViewPr>
      <p:guideLst>
        <p:guide orient="horz" pos="2923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0" tIns="0" rIns="19380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0" tIns="0" rIns="19380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0" tIns="0" rIns="19380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0" tIns="0" rIns="19380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pPr>
              <a:defRPr/>
            </a:pPr>
            <a:fld id="{45A94E61-3074-EB43-8165-72016CBA6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43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0" tIns="0" rIns="19380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0" tIns="0" rIns="19380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668" tIns="46835" rIns="93668" bIns="4683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0" tIns="0" rIns="19380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80" tIns="0" rIns="19380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pPr>
              <a:defRPr/>
            </a:pPr>
            <a:fld id="{DF3A133D-3DBB-AE47-9A02-3B55E16F11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1269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ヒラギノ角ゴ Pro W3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ヒラギノ角ゴ Pro W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6F1786-0880-0B43-AB53-E25F7735DC07}" type="slidenum">
              <a:rPr lang="en-US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 cap="flat"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ko-KR" altLang="en-US" sz="1200" dirty="0"/>
              <a:t>안녕하세요</a:t>
            </a:r>
            <a:r>
              <a:rPr lang="en-US" altLang="ko-KR" sz="1200" dirty="0"/>
              <a:t>?</a:t>
            </a:r>
            <a:r>
              <a:rPr lang="ko-KR" altLang="en-US" sz="1200" dirty="0"/>
              <a:t> 저는 미국에서 태어났어요</a:t>
            </a:r>
            <a:r>
              <a:rPr lang="en-US" altLang="ko-KR" sz="1200" dirty="0"/>
              <a:t>.</a:t>
            </a:r>
            <a:r>
              <a:rPr lang="ko-KR" altLang="en-US" sz="1200" dirty="0"/>
              <a:t> 그래서 한국말  잘 못해요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미안하지만 오늘 영어로 해야 합니다</a:t>
            </a:r>
            <a:r>
              <a:rPr lang="en-US" altLang="ko-KR" sz="1200" dirty="0"/>
              <a:t>.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38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11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09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12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319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13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5511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14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8319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EF331-4FA6-964C-9DFD-3B2B75CD7EFA}" type="slidenum">
              <a:rPr lang="en-US"/>
              <a:pPr/>
              <a:t>16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Perceptual</a:t>
            </a:r>
            <a:r>
              <a:rPr lang="en-US" baseline="0" dirty="0"/>
              <a:t> m</a:t>
            </a:r>
            <a:r>
              <a:rPr lang="en-US" dirty="0"/>
              <a:t>anifolds</a:t>
            </a:r>
            <a:r>
              <a:rPr lang="en-US" baseline="0" dirty="0"/>
              <a:t> arising from variability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315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19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63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20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788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21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595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22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558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23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173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3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167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24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311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25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92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26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826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EF331-4FA6-964C-9DFD-3B2B75CD7EFA}" type="slidenum">
              <a:rPr lang="en-US"/>
              <a:pPr/>
              <a:t>27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Perceptual</a:t>
            </a:r>
            <a:r>
              <a:rPr lang="en-US" baseline="0" dirty="0"/>
              <a:t> m</a:t>
            </a:r>
            <a:r>
              <a:rPr lang="en-US" dirty="0"/>
              <a:t>anifolds</a:t>
            </a:r>
            <a:r>
              <a:rPr lang="en-US" baseline="0" dirty="0"/>
              <a:t> arising from variability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045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28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06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29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536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30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6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31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502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32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207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33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46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4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6943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EF331-4FA6-964C-9DFD-3B2B75CD7EFA}" type="slidenum">
              <a:rPr lang="en-US"/>
              <a:pPr/>
              <a:t>34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Perceptual</a:t>
            </a:r>
            <a:r>
              <a:rPr lang="en-US" baseline="0" dirty="0"/>
              <a:t> m</a:t>
            </a:r>
            <a:r>
              <a:rPr lang="en-US" dirty="0"/>
              <a:t>anifolds</a:t>
            </a:r>
            <a:r>
              <a:rPr lang="en-US" baseline="0" dirty="0"/>
              <a:t> arising from variability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1350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EF331-4FA6-964C-9DFD-3B2B75CD7EFA}" type="slidenum">
              <a:rPr lang="en-US"/>
              <a:pPr/>
              <a:t>35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Perceptual</a:t>
            </a:r>
            <a:r>
              <a:rPr lang="en-US" baseline="0" dirty="0"/>
              <a:t> m</a:t>
            </a:r>
            <a:r>
              <a:rPr lang="en-US" dirty="0"/>
              <a:t>anifolds</a:t>
            </a:r>
            <a:r>
              <a:rPr lang="en-US" baseline="0" dirty="0"/>
              <a:t> arising from variability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583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EF331-4FA6-964C-9DFD-3B2B75CD7EFA}" type="slidenum">
              <a:rPr lang="en-US"/>
              <a:pPr/>
              <a:t>36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Perceptual</a:t>
            </a:r>
            <a:r>
              <a:rPr lang="en-US" baseline="0" dirty="0"/>
              <a:t> m</a:t>
            </a:r>
            <a:r>
              <a:rPr lang="en-US" dirty="0"/>
              <a:t>anifolds</a:t>
            </a:r>
            <a:r>
              <a:rPr lang="en-US" baseline="0" dirty="0"/>
              <a:t> arising from variability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73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EF331-4FA6-964C-9DFD-3B2B75CD7EFA}" type="slidenum">
              <a:rPr lang="en-US"/>
              <a:pPr/>
              <a:t>37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Perceptual</a:t>
            </a:r>
            <a:r>
              <a:rPr lang="en-US" baseline="0" dirty="0"/>
              <a:t> m</a:t>
            </a:r>
            <a:r>
              <a:rPr lang="en-US" dirty="0"/>
              <a:t>anifolds</a:t>
            </a:r>
            <a:r>
              <a:rPr lang="en-US" baseline="0" dirty="0"/>
              <a:t> arising from variability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9404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EF331-4FA6-964C-9DFD-3B2B75CD7EFA}" type="slidenum">
              <a:rPr lang="en-US"/>
              <a:pPr/>
              <a:t>38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Perceptual</a:t>
            </a:r>
            <a:r>
              <a:rPr lang="en-US" baseline="0" dirty="0"/>
              <a:t> m</a:t>
            </a:r>
            <a:r>
              <a:rPr lang="en-US" dirty="0"/>
              <a:t>anifolds</a:t>
            </a:r>
            <a:r>
              <a:rPr lang="en-US" baseline="0" dirty="0"/>
              <a:t> arising from variability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3866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05EF331-4FA6-964C-9DFD-3B2B75CD7EFA}" type="slidenum">
              <a:rPr lang="en-US"/>
              <a:pPr/>
              <a:t>39</a:t>
            </a:fld>
            <a:endParaRPr lang="en-US"/>
          </a:p>
        </p:txBody>
      </p:sp>
      <p:sp>
        <p:nvSpPr>
          <p:cNvPr id="84275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27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Perceptual</a:t>
            </a:r>
            <a:r>
              <a:rPr lang="en-US" baseline="0" dirty="0"/>
              <a:t> m</a:t>
            </a:r>
            <a:r>
              <a:rPr lang="en-US" dirty="0"/>
              <a:t>anifolds</a:t>
            </a:r>
            <a:r>
              <a:rPr lang="en-US" baseline="0" dirty="0"/>
              <a:t> arising from variability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36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40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2351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41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0093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42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1247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43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46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5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918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4E1864-C535-264E-ADD6-68A3CF067CEA}" type="slidenum">
              <a:rPr lang="en-US"/>
              <a:pPr/>
              <a:t>45</a:t>
            </a:fld>
            <a:endParaRPr lang="en-US"/>
          </a:p>
        </p:txBody>
      </p:sp>
      <p:sp>
        <p:nvSpPr>
          <p:cNvPr id="20483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95388" y="700088"/>
            <a:ext cx="4621212" cy="3465512"/>
          </a:xfrm>
          <a:ln cap="flat"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83062"/>
          </a:xfrm>
          <a:noFill/>
          <a:ln/>
        </p:spPr>
        <p:txBody>
          <a:bodyPr lIns="90207" tIns="45104" rIns="90207" bIns="45104"/>
          <a:lstStyle/>
          <a:p>
            <a:r>
              <a:rPr lang="en-US" dirty="0"/>
              <a:t>Motivation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612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F21593C-6CD8-5744-A98F-944DFE3F5DBB}" type="slidenum">
              <a:rPr lang="en-US"/>
              <a:pPr/>
              <a:t>46</a:t>
            </a:fld>
            <a:endParaRPr lang="en-US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7450" y="701675"/>
            <a:ext cx="4624388" cy="3468688"/>
          </a:xfrm>
          <a:ln cap="flat"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450" y="4408488"/>
            <a:ext cx="5130800" cy="4179887"/>
          </a:xfrm>
          <a:noFill/>
          <a:ln/>
        </p:spPr>
        <p:txBody>
          <a:bodyPr lIns="93457" tIns="46729" rIns="93457" bIns="46729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628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6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280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7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08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8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000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9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57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220BE94-08B0-CA4E-A95B-5997B9F7F034}" type="slidenum">
              <a:rPr lang="en-US"/>
              <a:pPr/>
              <a:t>10</a:t>
            </a:fld>
            <a:endParaRPr lang="en-US"/>
          </a:p>
        </p:txBody>
      </p:sp>
      <p:sp>
        <p:nvSpPr>
          <p:cNvPr id="711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87450" y="703263"/>
            <a:ext cx="4622800" cy="3467100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11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33450" y="4408488"/>
            <a:ext cx="5130800" cy="41783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3668" tIns="46835" rIns="93668" bIns="46835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56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1588" y="2971800"/>
            <a:ext cx="802481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381000" y="18288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quarter" idx="10"/>
          </p:nvPr>
        </p:nvSpPr>
        <p:spPr>
          <a:xfrm>
            <a:off x="3810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B5FB4A-BAE0-E343-9F77-C016E951B81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E29D5-087D-A341-8CE7-D1773D17AC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66700"/>
            <a:ext cx="2095500" cy="55245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66700"/>
            <a:ext cx="6134100" cy="55245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2C1DBA-051B-B54D-8EED-AFB9350240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421B10-B28B-894F-8E46-63BD85CD30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6E42FF-5051-BC48-96DF-D7A56347BC3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5050" y="1676400"/>
            <a:ext cx="3787775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225" y="1676400"/>
            <a:ext cx="3787775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AC4B0-6E08-D446-959E-F2D203644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245E0-79B3-0242-90B3-CF430D4EA5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A88CC5-79A3-B54D-8922-E2CCE4A3D9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2E242-EDB3-CE46-B644-453B1872EA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1E2D78-BFDD-694D-A55B-5582D2BEE6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632265-528C-8247-AE1E-1A27373F6B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1588" y="1371600"/>
            <a:ext cx="8024812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66700"/>
            <a:ext cx="7772400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35050" y="1676400"/>
            <a:ext cx="77279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1722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6D4A388-C165-9B40-9C18-F984DB5069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ransition spd="med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  <a:ea typeface="ＭＳ Ｐゴシック" charset="-128"/>
          <a:cs typeface="ＭＳ Ｐゴシック" charset="-128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charset="2"/>
        <a:buChar char="u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»"/>
        <a:defRPr sz="2400">
          <a:solidFill>
            <a:schemeClr val="tx1"/>
          </a:solidFill>
          <a:latin typeface="+mn-lt"/>
          <a:ea typeface="ヒラギノ角ゴ Pro W3" charset="-128"/>
          <a:cs typeface="ヒラギノ角ゴ Pro W3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4000"/>
        <a:buFont typeface="Monotype Sorts" charset="2"/>
        <a:buChar char="u"/>
        <a:defRPr sz="2000">
          <a:solidFill>
            <a:schemeClr val="tx1"/>
          </a:solidFill>
          <a:latin typeface="+mn-lt"/>
          <a:ea typeface="ヒラギノ角ゴ Pro W3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ヒラギノ角ゴ Pro W3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oleObject" Target="../embeddings/oleObject1.bin"/><Relationship Id="rId7" Type="http://schemas.openxmlformats.org/officeDocument/2006/relationships/image" Target="../media/image3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emf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image" Target="../media/image58.jpg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11" Type="http://schemas.openxmlformats.org/officeDocument/2006/relationships/image" Target="../media/image63.emf"/><Relationship Id="rId5" Type="http://schemas.openxmlformats.org/officeDocument/2006/relationships/image" Target="../media/image59.e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64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7.emf"/><Relationship Id="rId7" Type="http://schemas.openxmlformats.org/officeDocument/2006/relationships/image" Target="../media/image6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290.png"/><Relationship Id="rId5" Type="http://schemas.openxmlformats.org/officeDocument/2006/relationships/image" Target="../media/image68.emf"/><Relationship Id="rId10" Type="http://schemas.openxmlformats.org/officeDocument/2006/relationships/image" Target="../media/image320.png"/><Relationship Id="rId4" Type="http://schemas.openxmlformats.org/officeDocument/2006/relationships/oleObject" Target="../embeddings/oleObject12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3" Type="http://schemas.openxmlformats.org/officeDocument/2006/relationships/image" Target="../media/image78.png"/><Relationship Id="rId7" Type="http://schemas.openxmlformats.org/officeDocument/2006/relationships/image" Target="../media/image8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7" Type="http://schemas.openxmlformats.org/officeDocument/2006/relationships/image" Target="../media/image9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emf"/><Relationship Id="rId5" Type="http://schemas.openxmlformats.org/officeDocument/2006/relationships/image" Target="../media/image93.emf"/><Relationship Id="rId4" Type="http://schemas.openxmlformats.org/officeDocument/2006/relationships/image" Target="../media/image92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6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97.png"/><Relationship Id="rId9" Type="http://schemas.openxmlformats.org/officeDocument/2006/relationships/image" Target="../media/image8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4" Type="http://schemas.openxmlformats.org/officeDocument/2006/relationships/image" Target="../media/image10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18.png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emf"/><Relationship Id="rId4" Type="http://schemas.openxmlformats.org/officeDocument/2006/relationships/image" Target="../media/image12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23.emf"/><Relationship Id="rId5" Type="http://schemas.openxmlformats.org/officeDocument/2006/relationships/image" Target="../media/image122.png"/><Relationship Id="rId4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600200"/>
            <a:ext cx="8305800" cy="1295400"/>
          </a:xfrm>
          <a:noFill/>
        </p:spPr>
        <p:txBody>
          <a:bodyPr/>
          <a:lstStyle/>
          <a:p>
            <a:r>
              <a:rPr lang="en-US" sz="3600" b="1" dirty="0"/>
              <a:t>Geometry and Latent Signal Representations in Machine Learning</a:t>
            </a:r>
            <a:endParaRPr lang="en-US" sz="3600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3505200"/>
            <a:ext cx="2971800" cy="685800"/>
          </a:xfrm>
          <a:noFill/>
        </p:spPr>
        <p:txBody>
          <a:bodyPr/>
          <a:lstStyle/>
          <a:p>
            <a:pPr algn="l"/>
            <a:r>
              <a:rPr lang="en-US" dirty="0"/>
              <a:t>Daniel D. Lee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61962B-1B1D-7E43-94B9-3EBDFE27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5067300"/>
            <a:ext cx="3810000" cy="14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3606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Ring attractor geometry</a:t>
            </a: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4B217540-21C2-1EB8-BA25-46C63B12A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150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Continuous, non-linear, low-dimensional manifold (ring) of stable states in neural activity space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A598AF-CD7C-2FED-EE8D-A4D561EEC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082141"/>
            <a:ext cx="3704484" cy="10994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42403-25B6-CDC6-049E-91400F383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673" y="1676400"/>
            <a:ext cx="3481327" cy="22208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5E527B-B35B-3F10-00B0-215652766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2655954"/>
            <a:ext cx="2299945" cy="2220846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9D327135-6776-1CD9-A3CE-C727C567A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962462"/>
            <a:ext cx="2133918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Neural activity space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42BAC0-4040-BF3C-9D53-EF514F14E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0119" y="2343462"/>
            <a:ext cx="1066800" cy="32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36211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Biological head direction system</a:t>
            </a: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4B217540-21C2-1EB8-BA25-46C63B12A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15000"/>
            <a:ext cx="7315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Head direction (compass) neurons recorded in the ellipsoidal body of the fly brain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40365-0317-B9FF-FBBB-E09926F79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3154011"/>
            <a:ext cx="2166711" cy="2039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E336AA-10D0-3369-AD31-5C9BC40D9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03" y="2534556"/>
            <a:ext cx="4929297" cy="2037443"/>
          </a:xfrm>
          <a:prstGeom prst="rect">
            <a:avLst/>
          </a:prstGeom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92780C18-816B-07FF-C821-70CA9758B4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1534" y="5269468"/>
            <a:ext cx="1845377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Jayaraman (2017)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8B625-BE38-D36B-9BE3-DA6DAD28B04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171" y="1585731"/>
            <a:ext cx="1415880" cy="141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5170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Larger and deeper networks</a:t>
            </a: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D2598783-986F-E9A6-6E6C-D8138228D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5867400"/>
            <a:ext cx="77279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Success of more flexible models with increasing number of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9E63DB-29F8-5173-8ADC-0CA267993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38171"/>
            <a:ext cx="3790950" cy="25528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8FB7B-E203-4385-6190-27080906A8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900" y="4095814"/>
            <a:ext cx="3939500" cy="162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76384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Conventional </a:t>
            </a:r>
            <a:r>
              <a:rPr lang="en-US" sz="4000" dirty="0" err="1"/>
              <a:t>filterbank</a:t>
            </a:r>
            <a:r>
              <a:rPr lang="en-US" sz="4000" dirty="0"/>
              <a:t> approach</a:t>
            </a: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E3141127-6DB0-2A71-62A2-824431425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5943600"/>
            <a:ext cx="77279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Failure to model deeper layers as filters with receptive fields and response kernels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0188E2-2500-BED8-02F0-DB3DB7776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676400"/>
            <a:ext cx="4976037" cy="3962400"/>
          </a:xfrm>
          <a:prstGeom prst="rect">
            <a:avLst/>
          </a:prstGeom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C6A96EE6-02A2-0715-9223-547FACC493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4495800"/>
            <a:ext cx="2498826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Hubel and Wiesel (1963)</a:t>
            </a:r>
          </a:p>
        </p:txBody>
      </p:sp>
    </p:spTree>
    <p:extLst>
      <p:ext uri="{BB962C8B-B14F-4D97-AF65-F5344CB8AC3E}">
        <p14:creationId xmlns:p14="http://schemas.microsoft.com/office/powerpoint/2010/main" val="274062938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Manifold hypothesis</a:t>
            </a: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E3141127-6DB0-2A71-62A2-824431425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5791200"/>
            <a:ext cx="7727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Neural manifold representations become “untangled” in deeper layers of processing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8D1A5-0CED-9686-7D2F-1E86276432B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0200" y="1443452"/>
            <a:ext cx="4876800" cy="289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BC016-F9DF-A45C-5C03-D459C4E332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" y="4000500"/>
            <a:ext cx="2590800" cy="1562100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639755D4-DF6F-0151-C75C-E5A92E31DA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0" y="3246003"/>
            <a:ext cx="1319592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DiCarlo and</a:t>
            </a:r>
          </a:p>
          <a:p>
            <a:r>
              <a:rPr lang="en-US" dirty="0"/>
              <a:t>Cox (2007)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1941A1-050D-8002-6076-737F602AB2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200" y="3962400"/>
            <a:ext cx="2435282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3015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sz="4000" dirty="0">
                <a:latin typeface="Times New Roman" charset="0"/>
                <a:ea typeface="ＭＳ Ｐゴシック" charset="0"/>
                <a:cs typeface="ＭＳ Ｐゴシック" charset="0"/>
              </a:rPr>
              <a:t>Manifold geometry and perception</a:t>
            </a:r>
          </a:p>
        </p:txBody>
      </p:sp>
      <p:pic>
        <p:nvPicPr>
          <p:cNvPr id="4" name="Picture 3" descr="apgujung.jpg">
            <a:extLst>
              <a:ext uri="{FF2B5EF4-FFF2-40B4-BE49-F238E27FC236}">
                <a16:creationId xmlns:a16="http://schemas.microsoft.com/office/drawing/2014/main" id="{6C6B689D-E8C5-EF43-9531-C1C9B34CBC7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48075" y="3636665"/>
            <a:ext cx="1543050" cy="1905000"/>
          </a:xfrm>
          <a:prstGeom prst="rect">
            <a:avLst/>
          </a:prstGeom>
        </p:spPr>
      </p:pic>
      <p:pic>
        <p:nvPicPr>
          <p:cNvPr id="5" name="Picture 4" descr="Haim_Sompolinsky.png">
            <a:extLst>
              <a:ext uri="{FF2B5EF4-FFF2-40B4-BE49-F238E27FC236}">
                <a16:creationId xmlns:a16="http://schemas.microsoft.com/office/drawing/2014/main" id="{ED94BA33-19BB-4940-B00E-25D1719BA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00" y="3655715"/>
            <a:ext cx="1244600" cy="1866900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9DC65EC-84EB-ED46-9355-21EF4B50B3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636" y="5634009"/>
            <a:ext cx="2600325" cy="919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None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dirty="0" err="1"/>
              <a:t>SueYeon</a:t>
            </a:r>
            <a:r>
              <a:rPr lang="en-US" sz="2400" dirty="0"/>
              <a:t> Chung</a:t>
            </a:r>
          </a:p>
          <a:p>
            <a:r>
              <a:rPr lang="en-US" sz="2400" dirty="0"/>
              <a:t>(NYU/Flatiron)</a:t>
            </a:r>
          </a:p>
          <a:p>
            <a:endParaRPr lang="en-US" sz="2400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231FB8A-6C89-C646-A994-D187E24E87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5632719"/>
            <a:ext cx="2819400" cy="920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None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dirty="0"/>
              <a:t>Haim </a:t>
            </a:r>
            <a:r>
              <a:rPr lang="en-US" sz="2400" dirty="0" err="1"/>
              <a:t>Sompolinsky</a:t>
            </a:r>
            <a:endParaRPr lang="en-US" sz="2400" dirty="0"/>
          </a:p>
          <a:p>
            <a:r>
              <a:rPr lang="en-US" sz="2400" dirty="0"/>
              <a:t>(Hebrew U./Harvard)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B76F2-395B-F24B-9091-09370C68D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8900" y="3646825"/>
            <a:ext cx="1333500" cy="187579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5EF77EAA-2B3F-6547-80EC-B96145A99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614959"/>
            <a:ext cx="2743200" cy="919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None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400" dirty="0"/>
              <a:t>Uri Cohen</a:t>
            </a:r>
          </a:p>
          <a:p>
            <a:r>
              <a:rPr lang="en-US" sz="2400" dirty="0"/>
              <a:t>(U. Cambridge)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89BDB246-7420-404A-B023-8DFB2C784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" y="1697302"/>
            <a:ext cx="8001000" cy="75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None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algn="l"/>
            <a:r>
              <a:rPr lang="en-US" sz="2400" dirty="0"/>
              <a:t>“Classification and geometry of general perceptual manifolds.” </a:t>
            </a:r>
            <a:r>
              <a:rPr lang="en-US" sz="2400" i="1" dirty="0"/>
              <a:t>Physical Review X 8.3</a:t>
            </a:r>
            <a:r>
              <a:rPr lang="en-US" sz="2400" dirty="0"/>
              <a:t> (2018).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BB9C1BE-FB79-F24D-8B7D-592E7FF5A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514600"/>
            <a:ext cx="8001000" cy="75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None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algn="l"/>
            <a:r>
              <a:rPr lang="en-US" sz="2400" dirty="0"/>
              <a:t>“Separability and geometry of object manifolds in deep neural networks.” </a:t>
            </a:r>
            <a:r>
              <a:rPr lang="en-US" sz="2400" i="1" dirty="0"/>
              <a:t>Nature Comm. 11.1 </a:t>
            </a:r>
            <a:r>
              <a:rPr lang="en-US" sz="2400" dirty="0"/>
              <a:t>(2020).</a:t>
            </a:r>
          </a:p>
        </p:txBody>
      </p:sp>
    </p:spTree>
    <p:extLst>
      <p:ext uri="{BB962C8B-B14F-4D97-AF65-F5344CB8AC3E}">
        <p14:creationId xmlns:p14="http://schemas.microsoft.com/office/powerpoint/2010/main" val="171945860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ine 4">
            <a:extLst>
              <a:ext uri="{FF2B5EF4-FFF2-40B4-BE49-F238E27FC236}">
                <a16:creationId xmlns:a16="http://schemas.microsoft.com/office/drawing/2014/main" id="{C5FE445F-3BC9-8647-AC63-1DB7567B98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6000" y="2387600"/>
            <a:ext cx="76200" cy="1905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Line 4">
            <a:extLst>
              <a:ext uri="{FF2B5EF4-FFF2-40B4-BE49-F238E27FC236}">
                <a16:creationId xmlns:a16="http://schemas.microsoft.com/office/drawing/2014/main" id="{2B42BBA4-0BB7-DA4E-8F92-575723CBF9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2387600"/>
            <a:ext cx="76200" cy="50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Line 4">
            <a:extLst>
              <a:ext uri="{FF2B5EF4-FFF2-40B4-BE49-F238E27FC236}">
                <a16:creationId xmlns:a16="http://schemas.microsoft.com/office/drawing/2014/main" id="{4C2B0BFC-CDF1-BB4F-B67E-43ECFEE03C9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315200" y="2921000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Line 4">
            <a:extLst>
              <a:ext uri="{FF2B5EF4-FFF2-40B4-BE49-F238E27FC236}">
                <a16:creationId xmlns:a16="http://schemas.microsoft.com/office/drawing/2014/main" id="{E6069A85-B9E4-4A43-B5C0-FABB76FC3D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19900" y="4391025"/>
            <a:ext cx="114300" cy="257174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Line 4">
            <a:extLst>
              <a:ext uri="{FF2B5EF4-FFF2-40B4-BE49-F238E27FC236}">
                <a16:creationId xmlns:a16="http://schemas.microsoft.com/office/drawing/2014/main" id="{4DB1C708-DC16-B04E-9516-DD9029889E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15000" y="4190999"/>
            <a:ext cx="152400" cy="239067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Signal data</a:t>
            </a:r>
          </a:p>
        </p:txBody>
      </p:sp>
      <p:graphicFrame>
        <p:nvGraphicFramePr>
          <p:cNvPr id="841736" name="Object 8"/>
          <p:cNvGraphicFramePr>
            <a:graphicFrameLocks noChangeAspect="1"/>
          </p:cNvGraphicFramePr>
          <p:nvPr/>
        </p:nvGraphicFramePr>
        <p:xfrm>
          <a:off x="3276600" y="1828800"/>
          <a:ext cx="508000" cy="2679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8000" imgH="2679700" progId="Equation.DSMT4">
                  <p:embed/>
                </p:oleObj>
              </mc:Choice>
              <mc:Fallback>
                <p:oleObj name="Equation" r:id="rId3" imgW="508000" imgH="2679700" progId="Equation.DSMT4">
                  <p:embed/>
                  <p:pic>
                    <p:nvPicPr>
                      <p:cNvPr id="841736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828800"/>
                        <a:ext cx="508000" cy="2679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4B6058E8-ADBE-2B4F-88C0-D8B88FBBE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00" y="1892300"/>
            <a:ext cx="2451100" cy="2755900"/>
          </a:xfrm>
          <a:prstGeom prst="rect">
            <a:avLst/>
          </a:prstGeom>
        </p:spPr>
      </p:pic>
      <p:sp>
        <p:nvSpPr>
          <p:cNvPr id="16" name="Line 4">
            <a:extLst>
              <a:ext uri="{FF2B5EF4-FFF2-40B4-BE49-F238E27FC236}">
                <a16:creationId xmlns:a16="http://schemas.microsoft.com/office/drawing/2014/main" id="{276255D5-1510-0145-8B67-E6512C64279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17559" y="3159125"/>
            <a:ext cx="628854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510B72-6337-0D4E-A9B4-61FEE11942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359" y="2555875"/>
            <a:ext cx="1206500" cy="1206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668AD8-47C7-064E-8E3E-EE2315188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1752600"/>
            <a:ext cx="800100" cy="78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1AAF7-C423-E649-8DEB-19E7059E1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5825" y="1905000"/>
            <a:ext cx="4826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ACC499-8AE9-0940-B057-00D8A2342E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0200" y="4622800"/>
            <a:ext cx="482600" cy="48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8B91B7-EFD3-9C40-92E1-005983E9E393}"/>
              </a:ext>
            </a:extLst>
          </p:cNvPr>
          <p:cNvSpPr txBox="1"/>
          <p:nvPr/>
        </p:nvSpPr>
        <p:spPr>
          <a:xfrm>
            <a:off x="7467600" y="2814935"/>
            <a:ext cx="4411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🐶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878C25-B655-0A41-A991-BC3DB0143C95}"/>
              </a:ext>
            </a:extLst>
          </p:cNvPr>
          <p:cNvSpPr txBox="1"/>
          <p:nvPr/>
        </p:nvSpPr>
        <p:spPr>
          <a:xfrm>
            <a:off x="5489257" y="4430067"/>
            <a:ext cx="441146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🐱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185446-89C1-B04B-BDB2-646AC22D072F}"/>
              </a:ext>
            </a:extLst>
          </p:cNvPr>
          <p:cNvSpPr txBox="1"/>
          <p:nvPr/>
        </p:nvSpPr>
        <p:spPr>
          <a:xfrm>
            <a:off x="2656001" y="4535269"/>
            <a:ext cx="1749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elvetica"/>
                <a:cs typeface="Helvetica"/>
              </a:rPr>
              <a:t>Vector</a:t>
            </a:r>
          </a:p>
          <a:p>
            <a:pPr algn="ctr"/>
            <a:r>
              <a:rPr lang="en-US" dirty="0">
                <a:latin typeface="Helvetica"/>
                <a:cs typeface="Helvetica"/>
              </a:rPr>
              <a:t>Representation</a:t>
            </a:r>
          </a:p>
        </p:txBody>
      </p:sp>
      <p:sp>
        <p:nvSpPr>
          <p:cNvPr id="2" name="Rectangle 1036">
            <a:extLst>
              <a:ext uri="{FF2B5EF4-FFF2-40B4-BE49-F238E27FC236}">
                <a16:creationId xmlns:a16="http://schemas.microsoft.com/office/drawing/2014/main" id="{A0FD6ABE-22BF-C523-4808-C4265B6388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5715000"/>
            <a:ext cx="7727950" cy="592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High-dimensional signals for multi-modal data inputs</a:t>
            </a:r>
          </a:p>
        </p:txBody>
      </p:sp>
    </p:spTree>
    <p:extLst>
      <p:ext uri="{BB962C8B-B14F-4D97-AF65-F5344CB8AC3E}">
        <p14:creationId xmlns:p14="http://schemas.microsoft.com/office/powerpoint/2010/main" val="308647660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15" y="1696633"/>
            <a:ext cx="4130585" cy="2617224"/>
          </a:xfrm>
          <a:prstGeom prst="rect">
            <a:avLst/>
          </a:prstGeom>
        </p:spPr>
      </p:pic>
      <p:pic>
        <p:nvPicPr>
          <p:cNvPr id="9" name="Picture 8" descr="latex-image-1.pdf">
            <a:extLst>
              <a:ext uri="{FF2B5EF4-FFF2-40B4-BE49-F238E27FC236}">
                <a16:creationId xmlns:a16="http://schemas.microsoft.com/office/drawing/2014/main" id="{B0084122-AB5E-621D-2E5E-653CE64F44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8200" y="3886200"/>
            <a:ext cx="2006600" cy="662730"/>
          </a:xfrm>
          <a:prstGeom prst="rect">
            <a:avLst/>
          </a:prstGeom>
        </p:spPr>
      </p:pic>
      <p:sp>
        <p:nvSpPr>
          <p:cNvPr id="10" name="Rectangle 5">
            <a:extLst>
              <a:ext uri="{FF2B5EF4-FFF2-40B4-BE49-F238E27FC236}">
                <a16:creationId xmlns:a16="http://schemas.microsoft.com/office/drawing/2014/main" id="{D8BCE7B6-C202-121B-C480-ED48A47C3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795493"/>
            <a:ext cx="319318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Frank Rosenblatt (1958)</a:t>
            </a:r>
            <a:endParaRPr lang="en-US" sz="24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55542C-9F50-14E9-9AE2-F2C8C55C42F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8288" y="1981200"/>
            <a:ext cx="2901521" cy="2617224"/>
          </a:xfrm>
          <a:prstGeom prst="rect">
            <a:avLst/>
          </a:prstGeom>
        </p:spPr>
      </p:pic>
      <p:sp>
        <p:nvSpPr>
          <p:cNvPr id="3" name="Rectangle 1036">
            <a:extLst>
              <a:ext uri="{FF2B5EF4-FFF2-40B4-BE49-F238E27FC236}">
                <a16:creationId xmlns:a16="http://schemas.microsoft.com/office/drawing/2014/main" id="{845FDACA-B5BA-6555-6739-6D8B402D1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715000"/>
            <a:ext cx="726353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Classic biologically-inspired model of a logic neuron</a:t>
            </a:r>
          </a:p>
        </p:txBody>
      </p:sp>
    </p:spTree>
    <p:extLst>
      <p:ext uri="{BB962C8B-B14F-4D97-AF65-F5344CB8AC3E}">
        <p14:creationId xmlns:p14="http://schemas.microsoft.com/office/powerpoint/2010/main" val="87154163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geometry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87" y="2667000"/>
            <a:ext cx="3247053" cy="2057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24D3B6-504A-004B-A689-F60FC7662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2133600"/>
            <a:ext cx="3701531" cy="3540595"/>
          </a:xfrm>
          <a:prstGeom prst="rect">
            <a:avLst/>
          </a:prstGeom>
        </p:spPr>
      </p:pic>
      <p:sp>
        <p:nvSpPr>
          <p:cNvPr id="3" name="Rectangle 1036">
            <a:extLst>
              <a:ext uri="{FF2B5EF4-FFF2-40B4-BE49-F238E27FC236}">
                <a16:creationId xmlns:a16="http://schemas.microsoft.com/office/drawing/2014/main" id="{F861BCF5-E1C6-83F7-6F7B-F6C20F2E8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6019800"/>
            <a:ext cx="7727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Weight vector and decision surface in embedding space</a:t>
            </a:r>
          </a:p>
        </p:txBody>
      </p:sp>
    </p:spTree>
    <p:extLst>
      <p:ext uri="{BB962C8B-B14F-4D97-AF65-F5344CB8AC3E}">
        <p14:creationId xmlns:p14="http://schemas.microsoft.com/office/powerpoint/2010/main" val="110217510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Linear </a:t>
            </a:r>
            <a:r>
              <a:rPr lang="en-US" dirty="0" err="1"/>
              <a:t>separability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8403" y="4330700"/>
            <a:ext cx="2400300" cy="3175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6803" y="2921000"/>
            <a:ext cx="2641600" cy="355600"/>
          </a:xfrm>
          <a:prstGeom prst="rect">
            <a:avLst/>
          </a:prstGeom>
        </p:spPr>
      </p:pic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048000" y="2357093"/>
            <a:ext cx="2559645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Training examples: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204634" y="3728693"/>
            <a:ext cx="2262388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Linear classifier:</a:t>
            </a: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609600" y="5562600"/>
            <a:ext cx="77279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Output layer of neural networks is a simple linear classifier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133600"/>
            <a:ext cx="2489200" cy="2514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2200" y="2057400"/>
            <a:ext cx="24511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231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Outline</a:t>
            </a:r>
          </a:p>
        </p:txBody>
      </p:sp>
      <p:sp>
        <p:nvSpPr>
          <p:cNvPr id="143363" name="Content Placeholder 2"/>
          <p:cNvSpPr>
            <a:spLocks noGrp="1"/>
          </p:cNvSpPr>
          <p:nvPr>
            <p:ph idx="1"/>
          </p:nvPr>
        </p:nvSpPr>
        <p:spPr>
          <a:xfrm>
            <a:off x="609600" y="1958975"/>
            <a:ext cx="7162800" cy="4365625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How to understand empirical successes of large and deep neural networks?</a:t>
            </a: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Neural representations and manifolds</a:t>
            </a: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Statistical theory of manifold geometry for latent signals</a:t>
            </a: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Manifolds and generative models</a:t>
            </a:r>
          </a:p>
          <a:p>
            <a:pPr marL="0" indent="0">
              <a:buNone/>
            </a:pPr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91522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Cover counting theorem</a:t>
            </a:r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 bwMode="auto">
          <a:xfrm>
            <a:off x="654050" y="5873960"/>
            <a:ext cx="7727950" cy="831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Dichotomies of points in general position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457200" y="1882272"/>
            <a:ext cx="5913478" cy="83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/>
              <a:t>Number of linearly separable binary </a:t>
            </a:r>
            <a:r>
              <a:rPr lang="en-US" sz="2400" dirty="0" err="1"/>
              <a:t>labellings</a:t>
            </a:r>
            <a:br>
              <a:rPr lang="en-US" sz="2400" dirty="0"/>
            </a:br>
            <a:r>
              <a:rPr lang="en-US" sz="2400" dirty="0"/>
              <a:t>of P points in N dimensions:</a:t>
            </a:r>
          </a:p>
        </p:txBody>
      </p:sp>
      <p:pic>
        <p:nvPicPr>
          <p:cNvPr id="1026" name="Picture 2" descr="Thomas M. Cover - Wikipedia">
            <a:extLst>
              <a:ext uri="{FF2B5EF4-FFF2-40B4-BE49-F238E27FC236}">
                <a16:creationId xmlns:a16="http://schemas.microsoft.com/office/drawing/2014/main" id="{EDC82C6D-784D-160F-7404-E3B96FC77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1936941"/>
            <a:ext cx="1181100" cy="165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8114DA9A-CBEA-BC26-681F-5152BF38F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272" y="3664161"/>
            <a:ext cx="2005357" cy="83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Thomas Cover</a:t>
            </a:r>
          </a:p>
          <a:p>
            <a:pPr algn="ctr"/>
            <a:r>
              <a:rPr lang="en-US" sz="2400" dirty="0"/>
              <a:t>(1965)</a:t>
            </a:r>
            <a:endParaRPr lang="en-US" sz="2400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F7936-45B4-2A74-8CDB-2EE91491E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562350"/>
            <a:ext cx="3587750" cy="2152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B9EAC-5394-FA06-DCB9-3DF6CEFB7E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0950" y="2937795"/>
            <a:ext cx="2051050" cy="40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1643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Recursion relation</a:t>
            </a:r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 bwMode="auto">
          <a:xfrm>
            <a:off x="654050" y="5715000"/>
            <a:ext cx="77279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Solve recursion relation between number of separable dichotomies with one additional point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5181600" y="4343400"/>
          <a:ext cx="26289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628900" imgH="774700" progId="Equation.DSMT4">
                  <p:embed/>
                </p:oleObj>
              </mc:Choice>
              <mc:Fallback>
                <p:oleObj name="Equation" r:id="rId3" imgW="2628900" imgH="7747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81600" y="4343400"/>
                        <a:ext cx="26289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410320"/>
              </p:ext>
            </p:extLst>
          </p:nvPr>
        </p:nvGraphicFramePr>
        <p:xfrm>
          <a:off x="2590800" y="1739900"/>
          <a:ext cx="364490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644900" imgH="927100" progId="Equation.DSMT4">
                  <p:embed/>
                </p:oleObj>
              </mc:Choice>
              <mc:Fallback>
                <p:oleObj name="Equation" r:id="rId5" imgW="3644900" imgH="927100" progId="Equation.DSMT4">
                  <p:embed/>
                  <p:pic>
                    <p:nvPicPr>
                      <p:cNvPr id="18" name="Object 1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90800" y="1739900"/>
                        <a:ext cx="3644900" cy="92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2433320"/>
            <a:ext cx="3111500" cy="3129280"/>
          </a:xfrm>
          <a:prstGeom prst="rect">
            <a:avLst/>
          </a:prstGeom>
        </p:spPr>
      </p:pic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4386969" y="3500093"/>
            <a:ext cx="1404231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/>
              <a:t>P+1 point</a:t>
            </a:r>
          </a:p>
        </p:txBody>
      </p:sp>
    </p:spTree>
    <p:extLst>
      <p:ext uri="{BB962C8B-B14F-4D97-AF65-F5344CB8AC3E}">
        <p14:creationId xmlns:p14="http://schemas.microsoft.com/office/powerpoint/2010/main" val="93552185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752600" y="1663700"/>
            <a:ext cx="6019800" cy="4051300"/>
            <a:chOff x="1447800" y="1663700"/>
            <a:chExt cx="6019800" cy="4051300"/>
          </a:xfrm>
        </p:grpSpPr>
        <p:pic>
          <p:nvPicPr>
            <p:cNvPr id="9" name="Picture 8" descr="cover_counting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47800" y="1663700"/>
              <a:ext cx="6019800" cy="39751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4485324" y="5345668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ymbol" pitchFamily="2" charset="2"/>
                </a:rPr>
                <a:t>a</a:t>
              </a:r>
              <a:r>
                <a:rPr lang="en-US" dirty="0"/>
                <a:t>=P/N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044434" y="3426023"/>
              <a:ext cx="5181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N=3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54666" y="3807023"/>
              <a:ext cx="6079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N=30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88698" y="4126468"/>
              <a:ext cx="6977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N=300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13130" y="4278868"/>
              <a:ext cx="7874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N=3000</a:t>
              </a:r>
            </a:p>
          </p:txBody>
        </p:sp>
      </p:grp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Perceptron capacity</a:t>
            </a:r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 bwMode="auto">
          <a:xfrm>
            <a:off x="1263650" y="5791200"/>
            <a:ext cx="71183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Phase transition in capacity of perceptron as N goes to infinity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/>
        </p:nvGraphicFramePr>
        <p:xfrm>
          <a:off x="850900" y="2997200"/>
          <a:ext cx="10541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4100" imgH="723900" progId="Equation.DSMT4">
                  <p:embed/>
                </p:oleObj>
              </mc:Choice>
              <mc:Fallback>
                <p:oleObj name="Equation" r:id="rId4" imgW="1054100" imgH="723900" progId="Equation.DSMT4">
                  <p:embed/>
                  <p:pic>
                    <p:nvPicPr>
                      <p:cNvPr id="17" name="Object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0900" y="2997200"/>
                        <a:ext cx="1054100" cy="723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5"/>
          <p:cNvSpPr>
            <a:spLocks noChangeArrowheads="1"/>
          </p:cNvSpPr>
          <p:nvPr/>
        </p:nvSpPr>
        <p:spPr bwMode="auto">
          <a:xfrm rot="16200000">
            <a:off x="2994226" y="3984826"/>
            <a:ext cx="116924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/>
              <a:t>VC dim</a:t>
            </a: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3785616" y="18288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5038344" y="1828800"/>
            <a:ext cx="0" cy="31242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A6FC5B8-ABEB-BA45-BA0E-7CE4935B5449}"/>
              </a:ext>
            </a:extLst>
          </p:cNvPr>
          <p:cNvSpPr txBox="1"/>
          <p:nvPr/>
        </p:nvSpPr>
        <p:spPr>
          <a:xfrm>
            <a:off x="4994072" y="2069068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ymbol" pitchFamily="2" charset="2"/>
              </a:rPr>
              <a:t>a</a:t>
            </a:r>
            <a:r>
              <a:rPr lang="en-US" baseline="-25000" dirty="0"/>
              <a:t>c</a:t>
            </a:r>
            <a:r>
              <a:rPr lang="en-US" dirty="0"/>
              <a:t>=2</a:t>
            </a:r>
          </a:p>
        </p:txBody>
      </p:sp>
    </p:spTree>
    <p:extLst>
      <p:ext uri="{BB962C8B-B14F-4D97-AF65-F5344CB8AC3E}">
        <p14:creationId xmlns:p14="http://schemas.microsoft.com/office/powerpoint/2010/main" val="400584047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Margin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5562600"/>
            <a:ext cx="80327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Large margin solution is robust to noise for better generalization error</a:t>
            </a:r>
          </a:p>
        </p:txBody>
      </p:sp>
      <p:pic>
        <p:nvPicPr>
          <p:cNvPr id="19459" name="Picture 194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120900"/>
            <a:ext cx="2374900" cy="2298700"/>
          </a:xfrm>
          <a:prstGeom prst="rect">
            <a:avLst/>
          </a:prstGeom>
        </p:spPr>
      </p:pic>
      <p:pic>
        <p:nvPicPr>
          <p:cNvPr id="19462" name="Picture 194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120900"/>
            <a:ext cx="2489200" cy="2298700"/>
          </a:xfrm>
          <a:prstGeom prst="rect">
            <a:avLst/>
          </a:prstGeom>
        </p:spPr>
      </p:pic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762000" y="4648200"/>
            <a:ext cx="2679620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 dirty="0"/>
              <a:t>Many possible solutions</a:t>
            </a:r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5107518" y="4648200"/>
            <a:ext cx="2040548" cy="400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000" dirty="0"/>
              <a:t>Maximum margin</a:t>
            </a:r>
          </a:p>
        </p:txBody>
      </p:sp>
      <p:graphicFrame>
        <p:nvGraphicFramePr>
          <p:cNvPr id="19463" name="Object 19462"/>
          <p:cNvGraphicFramePr>
            <a:graphicFrameLocks noChangeAspect="1"/>
          </p:cNvGraphicFramePr>
          <p:nvPr/>
        </p:nvGraphicFramePr>
        <p:xfrm>
          <a:off x="7162800" y="2768600"/>
          <a:ext cx="215900" cy="20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15900" imgH="203200" progId="Equation.DSMT4">
                  <p:embed/>
                </p:oleObj>
              </mc:Choice>
              <mc:Fallback>
                <p:oleObj name="Equation" r:id="rId5" imgW="215900" imgH="203200" progId="Equation.DSMT4">
                  <p:embed/>
                  <p:pic>
                    <p:nvPicPr>
                      <p:cNvPr id="19463" name="Object 1946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62800" y="2768600"/>
                        <a:ext cx="215900" cy="20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698067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Gardner theory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54050" y="5943600"/>
            <a:ext cx="80327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Compute volume of hypothesis space</a:t>
            </a:r>
          </a:p>
        </p:txBody>
      </p:sp>
      <p:pic>
        <p:nvPicPr>
          <p:cNvPr id="2" name="Picture 1" descr="eg_port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9969" y="1676400"/>
            <a:ext cx="1778000" cy="2471420"/>
          </a:xfrm>
          <a:prstGeom prst="rect">
            <a:avLst/>
          </a:prstGeom>
        </p:spPr>
      </p:pic>
      <p:sp>
        <p:nvSpPr>
          <p:cNvPr id="98" name="Rectangle 5"/>
          <p:cNvSpPr>
            <a:spLocks noChangeArrowheads="1"/>
          </p:cNvSpPr>
          <p:nvPr/>
        </p:nvSpPr>
        <p:spPr bwMode="auto">
          <a:xfrm>
            <a:off x="6738733" y="4267200"/>
            <a:ext cx="1872307" cy="646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/>
              <a:t>Elizabeth Gardner</a:t>
            </a:r>
          </a:p>
          <a:p>
            <a:pPr algn="ctr"/>
            <a:r>
              <a:rPr lang="en-US" dirty="0"/>
              <a:t>(1988)</a:t>
            </a:r>
          </a:p>
        </p:txBody>
      </p:sp>
      <p:sp>
        <p:nvSpPr>
          <p:cNvPr id="99" name="Rectangle 5"/>
          <p:cNvSpPr>
            <a:spLocks noChangeArrowheads="1"/>
          </p:cNvSpPr>
          <p:nvPr/>
        </p:nvSpPr>
        <p:spPr bwMode="auto">
          <a:xfrm>
            <a:off x="685800" y="1600200"/>
            <a:ext cx="3710651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Volume of hypothesis space: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447800" y="4991100"/>
          <a:ext cx="52197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219700" imgH="647700" progId="Equation.DSMT4">
                  <p:embed/>
                </p:oleObj>
              </mc:Choice>
              <mc:Fallback>
                <p:oleObj name="Equation" r:id="rId4" imgW="5219700" imgH="6477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47800" y="4991100"/>
                        <a:ext cx="521970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2133600"/>
            <a:ext cx="25654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7000" y="2667000"/>
            <a:ext cx="1778000" cy="1905000"/>
          </a:xfrm>
          <a:prstGeom prst="rect">
            <a:avLst/>
          </a:prstGeom>
        </p:spPr>
      </p:pic>
      <p:graphicFrame>
        <p:nvGraphicFramePr>
          <p:cNvPr id="103" name="Object 102"/>
          <p:cNvGraphicFramePr>
            <a:graphicFrameLocks noChangeAspect="1"/>
          </p:cNvGraphicFramePr>
          <p:nvPr/>
        </p:nvGraphicFramePr>
        <p:xfrm>
          <a:off x="2057400" y="2819400"/>
          <a:ext cx="2794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79400" imgH="304800" progId="Equation.DSMT4">
                  <p:embed/>
                </p:oleObj>
              </mc:Choice>
              <mc:Fallback>
                <p:oleObj name="Equation" r:id="rId8" imgW="279400" imgH="304800" progId="Equation.DSMT4">
                  <p:embed/>
                  <p:pic>
                    <p:nvPicPr>
                      <p:cNvPr id="103" name="Object 10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57400" y="2819400"/>
                        <a:ext cx="2794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4" name="Object 103"/>
          <p:cNvGraphicFramePr>
            <a:graphicFrameLocks noChangeAspect="1"/>
          </p:cNvGraphicFramePr>
          <p:nvPr/>
        </p:nvGraphicFramePr>
        <p:xfrm>
          <a:off x="3619500" y="2286000"/>
          <a:ext cx="1028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028700" imgH="368300" progId="Equation.DSMT4">
                  <p:embed/>
                </p:oleObj>
              </mc:Choice>
              <mc:Fallback>
                <p:oleObj name="Equation" r:id="rId10" imgW="1028700" imgH="368300" progId="Equation.DSMT4">
                  <p:embed/>
                  <p:pic>
                    <p:nvPicPr>
                      <p:cNvPr id="104" name="Object 10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19500" y="2286000"/>
                        <a:ext cx="102870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07410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Replica trick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806450" y="5562600"/>
            <a:ext cx="80327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Reduction to Gaussian integrals and analytic continuation</a:t>
            </a:r>
          </a:p>
        </p:txBody>
      </p:sp>
      <p:sp>
        <p:nvSpPr>
          <p:cNvPr id="99" name="Rectangle 5"/>
          <p:cNvSpPr>
            <a:spLocks noChangeArrowheads="1"/>
          </p:cNvSpPr>
          <p:nvPr/>
        </p:nvSpPr>
        <p:spPr bwMode="auto">
          <a:xfrm>
            <a:off x="766858" y="1905000"/>
            <a:ext cx="4186142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Entropy is expected log volume: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1066800" y="2667000"/>
          <a:ext cx="30607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60700" imgH="965200" progId="Equation.DSMT4">
                  <p:embed/>
                </p:oleObj>
              </mc:Choice>
              <mc:Fallback>
                <p:oleObj name="Equation" r:id="rId3" imgW="3060700" imgH="965200" progId="Equation.DSMT4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66800" y="2667000"/>
                        <a:ext cx="30607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/>
        </p:nvGraphicFramePr>
        <p:xfrm>
          <a:off x="4692650" y="2794000"/>
          <a:ext cx="31242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124200" imgH="762000" progId="Equation.DSMT4">
                  <p:embed/>
                </p:oleObj>
              </mc:Choice>
              <mc:Fallback>
                <p:oleObj name="Equation" r:id="rId5" imgW="3124200" imgH="7620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92650" y="2794000"/>
                        <a:ext cx="31242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/>
        </p:nvGraphicFramePr>
        <p:xfrm>
          <a:off x="901700" y="4191000"/>
          <a:ext cx="6794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94500" imgH="685800" progId="Equation.DSMT4">
                  <p:embed/>
                </p:oleObj>
              </mc:Choice>
              <mc:Fallback>
                <p:oleObj name="Equation" r:id="rId7" imgW="6794500" imgH="68580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1700" y="4191000"/>
                        <a:ext cx="6794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077901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Gardner results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54050" y="5791200"/>
            <a:ext cx="80327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Theoretical prediction for number of points at capacity, and fraction in interior or on the margin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86000"/>
            <a:ext cx="3251200" cy="2702560"/>
          </a:xfrm>
          <a:prstGeom prst="rect">
            <a:avLst/>
          </a:prstGeom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1747493"/>
            <a:ext cx="4291339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Capacity as a function of margin: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534221"/>
              </p:ext>
            </p:extLst>
          </p:nvPr>
        </p:nvGraphicFramePr>
        <p:xfrm>
          <a:off x="533400" y="3352800"/>
          <a:ext cx="71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11200" imgH="609600" progId="Equation.DSMT4">
                  <p:embed/>
                </p:oleObj>
              </mc:Choice>
              <mc:Fallback>
                <p:oleObj name="Equation" r:id="rId4" imgW="711200" imgH="60960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400" y="3352800"/>
                        <a:ext cx="71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155965"/>
              </p:ext>
            </p:extLst>
          </p:nvPr>
        </p:nvGraphicFramePr>
        <p:xfrm>
          <a:off x="2641600" y="5029200"/>
          <a:ext cx="2540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4000" imgH="228600" progId="Equation.DSMT4">
                  <p:embed/>
                </p:oleObj>
              </mc:Choice>
              <mc:Fallback>
                <p:oleObj name="Equation" r:id="rId6" imgW="254000" imgH="22860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41600" y="5029200"/>
                        <a:ext cx="2540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066609" y="3668626"/>
            <a:ext cx="1743391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/>
              <a:t>Separable region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1835396" y="4114800"/>
            <a:ext cx="5334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200" y="2286000"/>
            <a:ext cx="3327400" cy="269240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953000" y="4675913"/>
            <a:ext cx="919445" cy="962887"/>
            <a:chOff x="4362100" y="2160182"/>
            <a:chExt cx="1165568" cy="1409843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589268" y="2631584"/>
              <a:ext cx="935475" cy="897486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362100" y="2160182"/>
                  <a:ext cx="712405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𝜅</m:t>
                      </m:r>
                    </m:oMath>
                  </a14:m>
                  <a:r>
                    <a:rPr lang="en-US" sz="1350" dirty="0">
                      <a:solidFill>
                        <a:srgbClr val="00B050"/>
                      </a:solidFill>
                    </a:rPr>
                    <a:t> =0</a:t>
                  </a:r>
                </a:p>
              </p:txBody>
            </p:sp>
          </mc:Choice>
          <mc:Fallback xmlns="">
            <p:sp>
              <p:nvSpPr>
                <p:cNvPr id="58" name="TextBox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100" y="2160182"/>
                  <a:ext cx="712405" cy="30008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t="-5882" b="-7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Oval 14"/>
            <p:cNvSpPr/>
            <p:nvPr/>
          </p:nvSpPr>
          <p:spPr>
            <a:xfrm>
              <a:off x="5034212" y="2988271"/>
              <a:ext cx="76365" cy="763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Oval 15"/>
            <p:cNvSpPr/>
            <p:nvPr/>
          </p:nvSpPr>
          <p:spPr>
            <a:xfrm>
              <a:off x="4628933" y="2697956"/>
              <a:ext cx="76365" cy="763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Oval 16"/>
            <p:cNvSpPr/>
            <p:nvPr/>
          </p:nvSpPr>
          <p:spPr>
            <a:xfrm>
              <a:off x="4572000" y="3493660"/>
              <a:ext cx="76365" cy="76365"/>
            </a:xfrm>
            <a:prstGeom prst="ellipse">
              <a:avLst/>
            </a:prstGeom>
            <a:pattFill prst="wdDnDiag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Oval 17"/>
            <p:cNvSpPr/>
            <p:nvPr/>
          </p:nvSpPr>
          <p:spPr>
            <a:xfrm rot="21003226">
              <a:off x="5429405" y="2627645"/>
              <a:ext cx="76365" cy="76365"/>
            </a:xfrm>
            <a:prstGeom prst="ellipse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/>
            <p:cNvSpPr/>
            <p:nvPr/>
          </p:nvSpPr>
          <p:spPr>
            <a:xfrm rot="21003226">
              <a:off x="5345405" y="2857609"/>
              <a:ext cx="76365" cy="76365"/>
            </a:xfrm>
            <a:prstGeom prst="ellipse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" name="Oval 19"/>
            <p:cNvSpPr/>
            <p:nvPr/>
          </p:nvSpPr>
          <p:spPr>
            <a:xfrm rot="21003226">
              <a:off x="5072395" y="3154247"/>
              <a:ext cx="76365" cy="763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Oval 20"/>
            <p:cNvSpPr/>
            <p:nvPr/>
          </p:nvSpPr>
          <p:spPr>
            <a:xfrm rot="21003226">
              <a:off x="5282741" y="3342834"/>
              <a:ext cx="76365" cy="763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Oval 21"/>
            <p:cNvSpPr/>
            <p:nvPr/>
          </p:nvSpPr>
          <p:spPr>
            <a:xfrm rot="21003226">
              <a:off x="4547369" y="3110044"/>
              <a:ext cx="76365" cy="76365"/>
            </a:xfrm>
            <a:prstGeom prst="ellipse">
              <a:avLst/>
            </a:prstGeom>
            <a:pattFill prst="wdDnDiag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Oval 22"/>
            <p:cNvSpPr/>
            <p:nvPr/>
          </p:nvSpPr>
          <p:spPr>
            <a:xfrm>
              <a:off x="4826928" y="2753766"/>
              <a:ext cx="76365" cy="763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Oval 23"/>
            <p:cNvSpPr/>
            <p:nvPr/>
          </p:nvSpPr>
          <p:spPr>
            <a:xfrm>
              <a:off x="5451303" y="3406830"/>
              <a:ext cx="76365" cy="763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Oval 24"/>
            <p:cNvSpPr/>
            <p:nvPr/>
          </p:nvSpPr>
          <p:spPr>
            <a:xfrm rot="21003226">
              <a:off x="4937213" y="3427730"/>
              <a:ext cx="76365" cy="76365"/>
            </a:xfrm>
            <a:prstGeom prst="ellipse">
              <a:avLst/>
            </a:prstGeom>
            <a:pattFill prst="wdDnDiag">
              <a:fgClr>
                <a:srgbClr val="FF0000"/>
              </a:fgClr>
              <a:bgClr>
                <a:schemeClr val="bg1"/>
              </a:bgClr>
            </a:patt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Oval 25"/>
            <p:cNvSpPr/>
            <p:nvPr/>
          </p:nvSpPr>
          <p:spPr>
            <a:xfrm rot="21003226">
              <a:off x="5106314" y="2627987"/>
              <a:ext cx="76365" cy="76365"/>
            </a:xfrm>
            <a:prstGeom prst="ellipse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153629" y="4613855"/>
            <a:ext cx="1075971" cy="1101145"/>
            <a:chOff x="4375738" y="3849503"/>
            <a:chExt cx="1409662" cy="1510702"/>
          </a:xfrm>
        </p:grpSpPr>
        <p:grpSp>
          <p:nvGrpSpPr>
            <p:cNvPr id="28" name="Group 27"/>
            <p:cNvGrpSpPr/>
            <p:nvPr/>
          </p:nvGrpSpPr>
          <p:grpSpPr>
            <a:xfrm>
              <a:off x="4375738" y="3849503"/>
              <a:ext cx="1409662" cy="1510702"/>
              <a:chOff x="5270112" y="2922534"/>
              <a:chExt cx="2679256" cy="2871300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5712995" y="4060702"/>
                <a:ext cx="1806491" cy="1733132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ysDot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960910" y="3887048"/>
                <a:ext cx="1777999" cy="170579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>
                <a:off x="6142877" y="3693872"/>
                <a:ext cx="1806491" cy="1733132"/>
              </a:xfrm>
              <a:prstGeom prst="line">
                <a:avLst/>
              </a:prstGeom>
              <a:ln w="25400" cmpd="sng">
                <a:solidFill>
                  <a:schemeClr val="tx1"/>
                </a:solidFill>
                <a:prstDash val="sysDot"/>
                <a:head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5270112" y="2922534"/>
                    <a:ext cx="1496136" cy="57034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sz="135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𝜅</m:t>
                        </m:r>
                      </m:oMath>
                    </a14:m>
                    <a:r>
                      <a:rPr lang="en-US" sz="1350" dirty="0">
                        <a:solidFill>
                          <a:srgbClr val="00B050"/>
                        </a:solidFill>
                      </a:rPr>
                      <a:t> &gt;0</a:t>
                    </a:r>
                  </a:p>
                </p:txBody>
              </p:sp>
            </mc:Choice>
            <mc:Fallback xmlns="">
              <p:sp>
                <p:nvSpPr>
                  <p:cNvPr id="16" name="TextBox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70112" y="2922534"/>
                    <a:ext cx="1496136" cy="570348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t="-2000" b="-1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Oval 35"/>
              <p:cNvSpPr/>
              <p:nvPr/>
            </p:nvSpPr>
            <p:spPr>
              <a:xfrm>
                <a:off x="6815261" y="4283429"/>
                <a:ext cx="145142" cy="14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7739239" y="5167062"/>
                <a:ext cx="145142" cy="14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059584" y="4492830"/>
                <a:ext cx="145142" cy="14514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998845" y="5208488"/>
                <a:ext cx="145142" cy="145142"/>
              </a:xfrm>
              <a:prstGeom prst="ellipse">
                <a:avLst/>
              </a:prstGeom>
              <a:pattFill prst="wdDnDiag">
                <a:fgClr>
                  <a:srgbClr val="FF0000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 rot="21003226">
                <a:off x="7692665" y="3753705"/>
                <a:ext cx="145142" cy="145142"/>
              </a:xfrm>
              <a:prstGeom prst="ellipse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Oval 40"/>
              <p:cNvSpPr/>
              <p:nvPr/>
            </p:nvSpPr>
            <p:spPr>
              <a:xfrm rot="21003226">
                <a:off x="6609661" y="5031071"/>
                <a:ext cx="145142" cy="14514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2" name="Oval 41"/>
              <p:cNvSpPr/>
              <p:nvPr/>
            </p:nvSpPr>
            <p:spPr>
              <a:xfrm rot="21003226">
                <a:off x="7174752" y="5536605"/>
                <a:ext cx="145142" cy="14514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421289" y="3837720"/>
                <a:ext cx="145142" cy="14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7349685" y="4763277"/>
                <a:ext cx="145142" cy="14514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6956512" y="5331605"/>
                <a:ext cx="145142" cy="14514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6361504" y="4790832"/>
                <a:ext cx="145142" cy="14514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9" name="Oval 28"/>
            <p:cNvSpPr/>
            <p:nvPr/>
          </p:nvSpPr>
          <p:spPr>
            <a:xfrm>
              <a:off x="5074505" y="4444095"/>
              <a:ext cx="76365" cy="763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0" name="Oval 29"/>
            <p:cNvSpPr/>
            <p:nvPr/>
          </p:nvSpPr>
          <p:spPr>
            <a:xfrm>
              <a:off x="4877350" y="4260559"/>
              <a:ext cx="76365" cy="7636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Oval 30"/>
            <p:cNvSpPr/>
            <p:nvPr/>
          </p:nvSpPr>
          <p:spPr>
            <a:xfrm>
              <a:off x="4710698" y="4586695"/>
              <a:ext cx="76365" cy="76365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22153890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Data manifolds</a:t>
            </a:r>
          </a:p>
        </p:txBody>
      </p:sp>
      <p:sp>
        <p:nvSpPr>
          <p:cNvPr id="841731" name="Rectangle 3"/>
          <p:cNvSpPr>
            <a:spLocks noChangeArrowheads="1"/>
          </p:cNvSpPr>
          <p:nvPr/>
        </p:nvSpPr>
        <p:spPr bwMode="auto">
          <a:xfrm>
            <a:off x="685800" y="5715000"/>
            <a:ext cx="77279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Char char="u"/>
            </a:pPr>
            <a:r>
              <a:rPr lang="en-US" sz="2400" dirty="0"/>
              <a:t>Variability in pose, lighting, and expression give rise to low dimensional manifold structures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E2164-DBFC-C047-8368-69945DCB0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13" y="1782736"/>
            <a:ext cx="6109387" cy="34750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2A0E53-67F6-B2BB-035D-46E97A682D0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622" y="1920068"/>
            <a:ext cx="1162917" cy="1685118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7475E899-573F-457F-9445-14CEE0FF6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814" y="3675300"/>
            <a:ext cx="1564532" cy="369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dirty="0"/>
              <a:t>Lawrence Saul</a:t>
            </a:r>
          </a:p>
        </p:txBody>
      </p:sp>
    </p:spTree>
    <p:extLst>
      <p:ext uri="{BB962C8B-B14F-4D97-AF65-F5344CB8AC3E}">
        <p14:creationId xmlns:p14="http://schemas.microsoft.com/office/powerpoint/2010/main" val="93720888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Classifying manifolds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28600" y="56388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Conventional approaches use data augmentation to increase number of training points by sampling manifolds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2D94BE-7BBE-7652-99BC-06451750D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32642"/>
            <a:ext cx="4281361" cy="3557307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E5956307-25D2-8823-08B3-75A57045F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8111" y="2292561"/>
            <a:ext cx="3677289" cy="83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/>
              <a:t>Dichotomies of P manifolds</a:t>
            </a:r>
            <a:br>
              <a:rPr lang="en-US" sz="2400" dirty="0"/>
            </a:br>
            <a:r>
              <a:rPr lang="en-US" sz="2400" dirty="0"/>
              <a:t>in N dimensions: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0337CA-ED7D-CC72-1E00-24248A185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3429000"/>
            <a:ext cx="1366966" cy="73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8425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Manifold model 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1117600" y="5638800"/>
            <a:ext cx="7112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Mathematical description of the manifold</a:t>
            </a:r>
            <a:br>
              <a:rPr lang="en-US" sz="2800" dirty="0"/>
            </a:br>
            <a:r>
              <a:rPr lang="en-US" sz="2800" dirty="0"/>
              <a:t>in terms of its convex hull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5006705" y="2209800"/>
            <a:ext cx="3146695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Geometrical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FFFED-A330-B449-874B-307A7614D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700" y="2827580"/>
            <a:ext cx="21717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5BF79D-168B-054A-9E12-2E7944CFC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4114800"/>
            <a:ext cx="1600200" cy="3429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82DA23-CD5D-2DFA-BF8D-9CBAFDCFC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1687286"/>
            <a:ext cx="2171700" cy="37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3127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Engineering applications</a:t>
            </a:r>
          </a:p>
        </p:txBody>
      </p:sp>
      <p:pic>
        <p:nvPicPr>
          <p:cNvPr id="2" name="Picture 34">
            <a:extLst>
              <a:ext uri="{FF2B5EF4-FFF2-40B4-BE49-F238E27FC236}">
                <a16:creationId xmlns:a16="http://schemas.microsoft.com/office/drawing/2014/main" id="{918C05C6-1E30-99C0-CDB4-977CEDEA3C6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05843" y="2668359"/>
            <a:ext cx="4030132" cy="2266949"/>
          </a:xfrm>
          <a:prstGeom prst="rect">
            <a:avLst/>
          </a:prstGeom>
        </p:spPr>
      </p:pic>
      <p:sp>
        <p:nvSpPr>
          <p:cNvPr id="3" name="Rectangle 18">
            <a:extLst>
              <a:ext uri="{FF2B5EF4-FFF2-40B4-BE49-F238E27FC236}">
                <a16:creationId xmlns:a16="http://schemas.microsoft.com/office/drawing/2014/main" id="{7EF994E9-5035-D514-09A5-9A443C1475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6172200"/>
            <a:ext cx="77279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Development of autonomous robots and AI devices</a:t>
            </a:r>
          </a:p>
        </p:txBody>
      </p:sp>
      <p:pic>
        <p:nvPicPr>
          <p:cNvPr id="4" name="Picture 5" descr="1921351199_9c8f1e2a98">
            <a:extLst>
              <a:ext uri="{FF2B5EF4-FFF2-40B4-BE49-F238E27FC236}">
                <a16:creationId xmlns:a16="http://schemas.microsoft.com/office/drawing/2014/main" id="{C8439189-0CF4-44A8-3C96-F035DC2F8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65218" y="1600200"/>
            <a:ext cx="3193982" cy="1795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Finals2011_goal.mov">
            <a:hlinkClick r:id="" action="ppaction://media"/>
            <a:extLst>
              <a:ext uri="{FF2B5EF4-FFF2-40B4-BE49-F238E27FC236}">
                <a16:creationId xmlns:a16="http://schemas.microsoft.com/office/drawing/2014/main" id="{CF152C42-1667-912B-AC75-968AF4E65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5218" y="3856028"/>
            <a:ext cx="3244782" cy="1825190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7E27DE28-82C1-C776-D82F-48E59F777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1114" y="4948535"/>
            <a:ext cx="2082686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Samsung AI Centers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E5865F51-11A4-2846-D17E-5AE7C6D30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4818" y="3406886"/>
            <a:ext cx="2016642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DARPA Challenges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3B288D3B-92C8-9249-BE76-F20C061C8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447" y="5692886"/>
            <a:ext cx="1069524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RoboCup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70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Manifold capacity limits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228600" y="5638800"/>
            <a:ext cx="8763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Critical number of manifolds can vary greatly as size and shape are changed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3D6C96-9993-4002-6E84-B6878C64E8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528" y="1957516"/>
            <a:ext cx="3733800" cy="3095367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32BF550E-4584-439E-0823-EE164D893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9466" y="1658174"/>
            <a:ext cx="263373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Small (point limit):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2265EBB-2304-D895-C413-13A297F4F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362" y="2209800"/>
            <a:ext cx="1837712" cy="2869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2E8D79F-4401-A6E4-100A-3646BE71B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362" y="3429000"/>
            <a:ext cx="2725823" cy="5929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6301D2-4312-AC4E-A380-E27CF7148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362" y="3236443"/>
            <a:ext cx="1837712" cy="2687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539FD0-D46A-1DEF-F8C3-AB3F8DF9DA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9950" y="4572000"/>
            <a:ext cx="1297050" cy="22448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65D6A85-EDD8-C581-CB1F-9FCA9FAB5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544" y="4903584"/>
            <a:ext cx="1104900" cy="592483"/>
          </a:xfrm>
          <a:prstGeom prst="rect">
            <a:avLst/>
          </a:prstGeom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EB2E3034-E736-826C-D60A-643525212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2661893"/>
            <a:ext cx="3253327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Large (full hyperplanes):</a:t>
            </a:r>
          </a:p>
        </p:txBody>
      </p:sp>
      <p:sp>
        <p:nvSpPr>
          <p:cNvPr id="20" name="Rectangle 5">
            <a:extLst>
              <a:ext uri="{FF2B5EF4-FFF2-40B4-BE49-F238E27FC236}">
                <a16:creationId xmlns:a16="http://schemas.microsoft.com/office/drawing/2014/main" id="{3C755775-6E68-F9D2-25A6-8B027AD85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038600"/>
            <a:ext cx="4130939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Random point cloud (m points):</a:t>
            </a:r>
          </a:p>
        </p:txBody>
      </p:sp>
    </p:spTree>
    <p:extLst>
      <p:ext uri="{BB962C8B-B14F-4D97-AF65-F5344CB8AC3E}">
        <p14:creationId xmlns:p14="http://schemas.microsoft.com/office/powerpoint/2010/main" val="69595813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Manifold capacity formula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882650" y="5410200"/>
            <a:ext cx="80327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Prediction for maximum number of separable manifolds in terms of the margin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0000" y="2438400"/>
            <a:ext cx="3071354" cy="831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/>
              <a:t>Critical number</a:t>
            </a:r>
          </a:p>
          <a:p>
            <a:r>
              <a:rPr lang="en-US" sz="2400" dirty="0"/>
              <a:t>of separable manifolds:</a:t>
            </a:r>
          </a:p>
        </p:txBody>
      </p:sp>
      <p:grpSp>
        <p:nvGrpSpPr>
          <p:cNvPr id="12" name="Group 157"/>
          <p:cNvGrpSpPr>
            <a:grpSpLocks/>
          </p:cNvGrpSpPr>
          <p:nvPr/>
        </p:nvGrpSpPr>
        <p:grpSpPr bwMode="auto">
          <a:xfrm>
            <a:off x="22788163" y="11167861"/>
            <a:ext cx="1804390" cy="1701529"/>
            <a:chOff x="5580416" y="2670303"/>
            <a:chExt cx="2140962" cy="2042599"/>
          </a:xfrm>
        </p:grpSpPr>
        <p:sp>
          <p:nvSpPr>
            <p:cNvPr id="13" name="Oval 12"/>
            <p:cNvSpPr/>
            <p:nvPr/>
          </p:nvSpPr>
          <p:spPr>
            <a:xfrm>
              <a:off x="6892758" y="2670303"/>
              <a:ext cx="585898" cy="585898"/>
            </a:xfrm>
            <a:prstGeom prst="ellipse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scene3d>
              <a:camera prst="orthographicFront">
                <a:rot lat="19573913" lon="19092285" rev="220163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87194" y="2709060"/>
              <a:ext cx="1809814" cy="110609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alpha val="50000"/>
                  </a:schemeClr>
                </a:gs>
                <a:gs pos="46000">
                  <a:schemeClr val="accent3">
                    <a:lumMod val="95000"/>
                    <a:lumOff val="5000"/>
                    <a:alpha val="50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reflection stA="0" endPos="65000" dist="50800" dir="5400000" sy="-100000" algn="bl" rotWithShape="0"/>
              <a:softEdge rad="0"/>
            </a:effectLst>
            <a:scene3d>
              <a:camera prst="isometricOffAxis2Top">
                <a:rot lat="18272167" lon="3897207" rev="16922079"/>
              </a:camera>
              <a:lightRig rig="chilly" dir="t"/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5815303" y="3130562"/>
              <a:ext cx="14283" cy="36344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590524" y="3147690"/>
              <a:ext cx="193894" cy="31023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7" name="TextBox 1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580416" y="3535275"/>
              <a:ext cx="193894" cy="310230"/>
            </a:xfrm>
            <a:prstGeom prst="rect">
              <a:avLst/>
            </a:prstGeom>
            <a:blipFill rotWithShape="0">
              <a:blip r:embed="rId4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11564" y="3147690"/>
              <a:ext cx="1809814" cy="1106092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95006">
                  <a:srgbClr val="D9E8F5"/>
                </a:gs>
                <a:gs pos="78000">
                  <a:schemeClr val="bg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reflection stA="0" endPos="65000" dist="50800" dir="5400000" sy="-100000" algn="bl" rotWithShape="0"/>
              <a:softEdge rad="0"/>
            </a:effectLst>
            <a:scene3d>
              <a:camera prst="isometricOffAxis2Top">
                <a:rot lat="18272167" lon="3897207" rev="16922079"/>
              </a:camera>
              <a:lightRig rig="chilly" dir="t"/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 dirty="0"/>
            </a:p>
          </p:txBody>
        </p:sp>
        <p:sp>
          <p:nvSpPr>
            <p:cNvPr id="19" name="TextBox 1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092365" y="2692090"/>
              <a:ext cx="287683" cy="323165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20" name="TextBox 1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448023" y="3417623"/>
              <a:ext cx="395352" cy="230832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6732632" y="3447982"/>
              <a:ext cx="49199" cy="2586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593617" y="3700431"/>
              <a:ext cx="238964" cy="310230"/>
            </a:xfrm>
            <a:prstGeom prst="rect">
              <a:avLst/>
            </a:prstGeom>
            <a:blipFill rotWithShape="0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5000" r="-25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981151" y="3087903"/>
              <a:ext cx="585898" cy="5858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70000" lon="3900000" rev="1692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190388" y="2731581"/>
              <a:ext cx="585898" cy="585898"/>
            </a:xfrm>
            <a:prstGeom prst="ellipse">
              <a:avLst/>
            </a:prstGeom>
            <a:pattFill prst="lgGrid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scene3d>
              <a:camera prst="orthographicFront">
                <a:rot lat="19190949" lon="2734642" rev="1959512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893838" y="3921388"/>
              <a:ext cx="585898" cy="58589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>
                <a:rot lat="18270000" lon="3900000" rev="1692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893137" y="3835276"/>
              <a:ext cx="585898" cy="585898"/>
            </a:xfrm>
            <a:prstGeom prst="ellipse">
              <a:avLst/>
            </a:prstGeom>
            <a:pattFill prst="lgGrid">
              <a:fgClr>
                <a:srgbClr val="0070C0"/>
              </a:fgClr>
              <a:bgClr>
                <a:schemeClr val="bg1"/>
              </a:bgClr>
            </a:pattFill>
            <a:ln>
              <a:noFill/>
            </a:ln>
            <a:scene3d>
              <a:camera prst="orthographicFront">
                <a:rot lat="19846482" lon="2973780" rev="2038643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95170" y="3540027"/>
              <a:ext cx="1809814" cy="110609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alpha val="50000"/>
                  </a:schemeClr>
                </a:gs>
                <a:gs pos="46000">
                  <a:schemeClr val="accent3">
                    <a:lumMod val="95000"/>
                    <a:lumOff val="5000"/>
                    <a:alpha val="50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reflection stA="0" endPos="65000" dist="50800" dir="5400000" sy="-100000" algn="bl" rotWithShape="0"/>
              <a:softEdge rad="0"/>
            </a:effectLst>
            <a:scene3d>
              <a:camera prst="isometricOffAxis2Top">
                <a:rot lat="18272167" lon="3897207" rev="16922079"/>
              </a:camera>
              <a:lightRig rig="chilly" dir="t"/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5802606" y="3557493"/>
              <a:ext cx="14283" cy="36344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323209" y="4127004"/>
              <a:ext cx="585898" cy="585898"/>
            </a:xfrm>
            <a:prstGeom prst="ellipse">
              <a:avLst/>
            </a:prstGeom>
            <a:pattFill prst="wdUpDiag">
              <a:fgClr>
                <a:srgbClr val="0070C0"/>
              </a:fgClr>
              <a:bgClr>
                <a:schemeClr val="bg1"/>
              </a:bgClr>
            </a:pattFill>
            <a:ln>
              <a:noFill/>
            </a:ln>
            <a:scene3d>
              <a:camera prst="orthographicFront">
                <a:rot lat="19573913" lon="19092285" rev="220163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6361256" y="2929001"/>
              <a:ext cx="93637" cy="87290"/>
            </a:xfrm>
            <a:prstGeom prst="straightConnector1">
              <a:avLst/>
            </a:prstGeom>
            <a:ln>
              <a:headEnd type="none" w="sm" len="sm"/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6B5799C-62A1-B845-9780-08EA512AFA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9950" y="3543300"/>
            <a:ext cx="5505450" cy="952500"/>
          </a:xfrm>
          <a:prstGeom prst="rect">
            <a:avLst/>
          </a:prstGeom>
        </p:spPr>
      </p:pic>
      <p:pic>
        <p:nvPicPr>
          <p:cNvPr id="2" name="Picture 1" descr="manifold_intro.pdf">
            <a:extLst>
              <a:ext uri="{FF2B5EF4-FFF2-40B4-BE49-F238E27FC236}">
                <a16:creationId xmlns:a16="http://schemas.microsoft.com/office/drawing/2014/main" id="{1E991076-DCC5-D718-3A09-ADE8459D35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907" y="1992589"/>
            <a:ext cx="3024184" cy="286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4529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Effective geometry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54050" y="5486400"/>
            <a:ext cx="80327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Classification capacity of manifolds can be described by an effective radius and dimension</a:t>
            </a:r>
          </a:p>
        </p:txBody>
      </p:sp>
      <p:pic>
        <p:nvPicPr>
          <p:cNvPr id="4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490436" y="10895612"/>
            <a:ext cx="2606868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8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42836" y="11048012"/>
            <a:ext cx="2606868" cy="23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9546845" y="12121544"/>
            <a:ext cx="153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Interior balls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498161" y="11652338"/>
            <a:ext cx="194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Embedded balls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675730" y="10941092"/>
            <a:ext cx="194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Touching balls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28130" y="11093492"/>
            <a:ext cx="1949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</a:rPr>
              <a:t>Touching balls</a:t>
            </a:r>
          </a:p>
        </p:txBody>
      </p:sp>
      <p:sp>
        <p:nvSpPr>
          <p:cNvPr id="24" name="Rectangle 5"/>
          <p:cNvSpPr>
            <a:spLocks noChangeArrowheads="1"/>
          </p:cNvSpPr>
          <p:nvPr/>
        </p:nvSpPr>
        <p:spPr bwMode="auto">
          <a:xfrm>
            <a:off x="3882200" y="1795108"/>
            <a:ext cx="2244204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/>
              <a:t>Manifold radius:</a:t>
            </a:r>
            <a:endParaRPr lang="en-US" sz="2400" baseline="-25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12AD42-8735-2F9F-BF41-A38FA05C1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50" y="1790908"/>
            <a:ext cx="3228150" cy="3085892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8C8E16E6-653A-2F34-0E46-028BF5C35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083" y="2827711"/>
            <a:ext cx="2773195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r>
              <a:rPr lang="en-US" sz="2400" dirty="0"/>
              <a:t>Manifold dimension:</a:t>
            </a:r>
            <a:endParaRPr lang="en-US" sz="2400" baseline="-25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8474F0A-7EC2-BBF7-CA22-49ABE810CD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886200"/>
            <a:ext cx="3124200" cy="82456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A06A17-C3AD-CA0D-B944-8E44E2CB1F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7935" y="3261155"/>
            <a:ext cx="2455700" cy="472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7C8F97-66D1-BDA3-1710-BD4C984837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7935" y="2242922"/>
            <a:ext cx="2244204" cy="48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929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AF6F7-665E-A557-0BA3-03A9C8AEA9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2330276"/>
            <a:ext cx="4239072" cy="21195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1221" y="1752600"/>
            <a:ext cx="5087247" cy="3590998"/>
          </a:xfrm>
          <a:prstGeom prst="rect">
            <a:avLst/>
          </a:prstGeom>
        </p:spPr>
      </p:pic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56" tIns="46029" rIns="92056" bIns="46029"/>
          <a:lstStyle/>
          <a:p>
            <a:r>
              <a:rPr lang="en-US" dirty="0"/>
              <a:t>Support manifolds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5800" y="5562600"/>
            <a:ext cx="75438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sz="3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4000"/>
              <a:buFont typeface="Monotype Sorts" charset="2"/>
              <a:buChar char="u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ヒラギノ角ゴ Pro W3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lang="en-US" sz="2800" dirty="0"/>
              <a:t>Taxonomy of manifolds that are embedded in the margin planes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48000" y="3429000"/>
            <a:ext cx="1948482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Margin planes</a:t>
            </a:r>
          </a:p>
        </p:txBody>
      </p:sp>
      <p:grpSp>
        <p:nvGrpSpPr>
          <p:cNvPr id="12" name="Group 157"/>
          <p:cNvGrpSpPr>
            <a:grpSpLocks/>
          </p:cNvGrpSpPr>
          <p:nvPr/>
        </p:nvGrpSpPr>
        <p:grpSpPr bwMode="auto">
          <a:xfrm>
            <a:off x="22788163" y="11167861"/>
            <a:ext cx="1804390" cy="1701529"/>
            <a:chOff x="5580416" y="2670303"/>
            <a:chExt cx="2140962" cy="2042599"/>
          </a:xfrm>
        </p:grpSpPr>
        <p:sp>
          <p:nvSpPr>
            <p:cNvPr id="13" name="Oval 12"/>
            <p:cNvSpPr/>
            <p:nvPr/>
          </p:nvSpPr>
          <p:spPr>
            <a:xfrm>
              <a:off x="6892758" y="2670303"/>
              <a:ext cx="585898" cy="585898"/>
            </a:xfrm>
            <a:prstGeom prst="ellipse">
              <a:avLst/>
            </a:prstGeom>
            <a:pattFill prst="wdUpDiag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scene3d>
              <a:camera prst="orthographicFront">
                <a:rot lat="19573913" lon="19092285" rev="220163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87194" y="2709060"/>
              <a:ext cx="1809814" cy="110609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alpha val="50000"/>
                  </a:schemeClr>
                </a:gs>
                <a:gs pos="46000">
                  <a:schemeClr val="accent3">
                    <a:lumMod val="95000"/>
                    <a:lumOff val="5000"/>
                    <a:alpha val="50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reflection stA="0" endPos="65000" dist="50800" dir="5400000" sy="-100000" algn="bl" rotWithShape="0"/>
              <a:softEdge rad="0"/>
            </a:effectLst>
            <a:scene3d>
              <a:camera prst="isometricOffAxis2Top">
                <a:rot lat="18272167" lon="3897207" rev="16922079"/>
              </a:camera>
              <a:lightRig rig="chilly" dir="t"/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5815303" y="3130562"/>
              <a:ext cx="14283" cy="36344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590524" y="3147690"/>
              <a:ext cx="193894" cy="310230"/>
            </a:xfrm>
            <a:prstGeom prst="rect">
              <a:avLst/>
            </a:prstGeom>
            <a:blipFill rotWithShape="0">
              <a:blip r:embed="rId5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7" name="TextBox 1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580416" y="3535275"/>
              <a:ext cx="193894" cy="310230"/>
            </a:xfrm>
            <a:prstGeom prst="rect">
              <a:avLst/>
            </a:prstGeom>
            <a:blipFill rotWithShape="0">
              <a:blip r:embed="rId6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11564" y="3147690"/>
              <a:ext cx="1809814" cy="1106092"/>
            </a:xfrm>
            <a:prstGeom prst="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95006">
                  <a:srgbClr val="D9E8F5"/>
                </a:gs>
                <a:gs pos="78000">
                  <a:schemeClr val="bg1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3500000" scaled="1"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reflection stA="0" endPos="65000" dist="50800" dir="5400000" sy="-100000" algn="bl" rotWithShape="0"/>
              <a:softEdge rad="0"/>
            </a:effectLst>
            <a:scene3d>
              <a:camera prst="isometricOffAxis2Top">
                <a:rot lat="18272167" lon="3897207" rev="16922079"/>
              </a:camera>
              <a:lightRig rig="chilly" dir="t"/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 dirty="0"/>
            </a:p>
          </p:txBody>
        </p:sp>
        <p:sp>
          <p:nvSpPr>
            <p:cNvPr id="19" name="TextBox 1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092365" y="2692090"/>
              <a:ext cx="287683" cy="323165"/>
            </a:xfrm>
            <a:prstGeom prst="rect">
              <a:avLst/>
            </a:prstGeom>
            <a:blipFill rotWithShape="0">
              <a:blip r:embed="rId7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20" name="TextBox 1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448023" y="3417623"/>
              <a:ext cx="395352" cy="230832"/>
            </a:xfrm>
            <a:prstGeom prst="rect">
              <a:avLst/>
            </a:prstGeom>
            <a:blipFill rotWithShape="0">
              <a:blip r:embed="rId8"/>
              <a:stretch>
                <a:fillRect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6732632" y="3447982"/>
              <a:ext cx="49199" cy="25869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stealth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593617" y="3700431"/>
              <a:ext cx="238964" cy="310230"/>
            </a:xfrm>
            <a:prstGeom prst="rect">
              <a:avLst/>
            </a:prstGeom>
            <a:blipFill rotWithShape="0"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l="-5000" r="-25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en-US">
                  <a:noFill/>
                </a:rPr>
                <a:t> 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981151" y="3087903"/>
              <a:ext cx="585898" cy="58589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scene3d>
              <a:camera prst="orthographicFront">
                <a:rot lat="18270000" lon="3900000" rev="1692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6190388" y="2731581"/>
              <a:ext cx="585898" cy="585898"/>
            </a:xfrm>
            <a:prstGeom prst="ellipse">
              <a:avLst/>
            </a:prstGeom>
            <a:pattFill prst="lgGrid">
              <a:fgClr>
                <a:srgbClr val="FF0000"/>
              </a:fgClr>
              <a:bgClr>
                <a:schemeClr val="bg1"/>
              </a:bgClr>
            </a:pattFill>
            <a:ln>
              <a:noFill/>
            </a:ln>
            <a:scene3d>
              <a:camera prst="orthographicFront">
                <a:rot lat="19190949" lon="2734642" rev="1959512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893838" y="3921388"/>
              <a:ext cx="585898" cy="58589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scene3d>
              <a:camera prst="orthographicFront">
                <a:rot lat="18270000" lon="3900000" rev="1692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5893137" y="3835276"/>
              <a:ext cx="585898" cy="585898"/>
            </a:xfrm>
            <a:prstGeom prst="ellipse">
              <a:avLst/>
            </a:prstGeom>
            <a:pattFill prst="lgGrid">
              <a:fgClr>
                <a:srgbClr val="0070C0"/>
              </a:fgClr>
              <a:bgClr>
                <a:schemeClr val="bg1"/>
              </a:bgClr>
            </a:pattFill>
            <a:ln>
              <a:noFill/>
            </a:ln>
            <a:scene3d>
              <a:camera prst="orthographicFront">
                <a:rot lat="19846482" lon="2973780" rev="20386433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895170" y="3540027"/>
              <a:ext cx="1809814" cy="110609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  <a:alpha val="50000"/>
                  </a:schemeClr>
                </a:gs>
                <a:gs pos="46000">
                  <a:schemeClr val="accent3">
                    <a:lumMod val="95000"/>
                    <a:lumOff val="5000"/>
                    <a:alpha val="50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  <a:effectLst>
              <a:glow>
                <a:schemeClr val="accent1">
                  <a:alpha val="40000"/>
                </a:schemeClr>
              </a:glow>
              <a:reflection stA="0" endPos="65000" dist="50800" dir="5400000" sy="-100000" algn="bl" rotWithShape="0"/>
              <a:softEdge rad="0"/>
            </a:effectLst>
            <a:scene3d>
              <a:camera prst="isometricOffAxis2Top">
                <a:rot lat="18272167" lon="3897207" rev="16922079"/>
              </a:camera>
              <a:lightRig rig="chilly" dir="t"/>
            </a:scene3d>
            <a:sp3d prstMaterial="powder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800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5802606" y="3557493"/>
              <a:ext cx="14283" cy="363446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6323209" y="4127004"/>
              <a:ext cx="585898" cy="585898"/>
            </a:xfrm>
            <a:prstGeom prst="ellipse">
              <a:avLst/>
            </a:prstGeom>
            <a:pattFill prst="wdUpDiag">
              <a:fgClr>
                <a:srgbClr val="0070C0"/>
              </a:fgClr>
              <a:bgClr>
                <a:schemeClr val="bg1"/>
              </a:bgClr>
            </a:pattFill>
            <a:ln>
              <a:noFill/>
            </a:ln>
            <a:scene3d>
              <a:camera prst="orthographicFront">
                <a:rot lat="19573913" lon="19092285" rev="2201636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 flipH="1" flipV="1">
              <a:off x="6361256" y="2929001"/>
              <a:ext cx="93637" cy="87290"/>
            </a:xfrm>
            <a:prstGeom prst="straightConnector1">
              <a:avLst/>
            </a:prstGeom>
            <a:ln>
              <a:headEnd type="none" w="sm" len="sm"/>
              <a:tailEnd type="stealth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631242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Deep network analysis</a:t>
            </a:r>
          </a:p>
        </p:txBody>
      </p:sp>
      <p:sp>
        <p:nvSpPr>
          <p:cNvPr id="841731" name="Rectangle 3"/>
          <p:cNvSpPr>
            <a:spLocks noChangeArrowheads="1"/>
          </p:cNvSpPr>
          <p:nvPr/>
        </p:nvSpPr>
        <p:spPr bwMode="auto">
          <a:xfrm>
            <a:off x="685800" y="5638800"/>
            <a:ext cx="7727950" cy="882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Char char="u"/>
            </a:pPr>
            <a:r>
              <a:rPr lang="en-US" sz="2400" dirty="0"/>
              <a:t>Analyzing the representations in different layers of a deep networks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129D086-CA02-104F-820E-20E563F30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0035" y="4719293"/>
            <a:ext cx="1264770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VGG-16</a:t>
            </a:r>
            <a:endParaRPr lang="en-US" sz="2400" baseline="-25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FA034-AB65-FE46-ADA3-698D2988D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110" y="1676400"/>
            <a:ext cx="1634490" cy="2856230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844D9C51-65C7-2348-AFA4-F9A0339A4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800600"/>
            <a:ext cx="1091646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 err="1"/>
              <a:t>ResNet</a:t>
            </a:r>
            <a:endParaRPr lang="en-US" sz="2400" baseline="-25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0422F-27D1-2F2D-650A-BB70CC1B4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85" y="2176878"/>
            <a:ext cx="4251015" cy="239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5322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Input manifolds</a:t>
            </a:r>
          </a:p>
        </p:txBody>
      </p:sp>
      <p:sp>
        <p:nvSpPr>
          <p:cNvPr id="841731" name="Rectangle 3"/>
          <p:cNvSpPr>
            <a:spLocks noChangeArrowheads="1"/>
          </p:cNvSpPr>
          <p:nvPr/>
        </p:nvSpPr>
        <p:spPr bwMode="auto">
          <a:xfrm>
            <a:off x="533400" y="5527856"/>
            <a:ext cx="8153400" cy="102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Char char="u"/>
            </a:pPr>
            <a:r>
              <a:rPr lang="en-US" sz="2400" dirty="0"/>
              <a:t>Analysis of two types of image manifolds: continuous affine warped manifold and point cloud convex hulls from ImageNet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129D086-CA02-104F-820E-20E563F30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795493"/>
            <a:ext cx="2862194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Affine warp manifold</a:t>
            </a:r>
            <a:endParaRPr lang="en-US" sz="2400" baseline="-25000" dirty="0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844D9C51-65C7-2348-AFA4-F9A0339A4D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566893"/>
            <a:ext cx="2866169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ctr"/>
            <a:r>
              <a:rPr lang="en-US" sz="2400" dirty="0"/>
              <a:t>ImageNet point cloud</a:t>
            </a:r>
            <a:endParaRPr lang="en-US" sz="2400" baseline="-25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50A143B-195E-F943-8A6F-E86970377D5F}"/>
              </a:ext>
            </a:extLst>
          </p:cNvPr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47"/>
          <a:stretch/>
        </p:blipFill>
        <p:spPr>
          <a:xfrm>
            <a:off x="4687762" y="2219398"/>
            <a:ext cx="1929215" cy="19908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8606AC-399D-8444-AD91-F74FEB8E48CD}"/>
              </a:ext>
            </a:extLst>
          </p:cNvPr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6977" y="2073771"/>
            <a:ext cx="2166270" cy="2314804"/>
          </a:xfrm>
          <a:prstGeom prst="rect">
            <a:avLst/>
          </a:prstGeom>
        </p:spPr>
      </p:pic>
      <p:pic>
        <p:nvPicPr>
          <p:cNvPr id="32" name="תמונה 11">
            <a:extLst>
              <a:ext uri="{FF2B5EF4-FFF2-40B4-BE49-F238E27FC236}">
                <a16:creationId xmlns:a16="http://schemas.microsoft.com/office/drawing/2014/main" id="{97EFC53C-4E3A-3A46-8C38-C02040AB59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082800"/>
            <a:ext cx="25654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3826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Classification capacity</a:t>
            </a:r>
          </a:p>
        </p:txBody>
      </p:sp>
      <p:sp>
        <p:nvSpPr>
          <p:cNvPr id="841731" name="Rectangle 3"/>
          <p:cNvSpPr>
            <a:spLocks noChangeArrowheads="1"/>
          </p:cNvSpPr>
          <p:nvPr/>
        </p:nvSpPr>
        <p:spPr bwMode="auto">
          <a:xfrm>
            <a:off x="762000" y="5693044"/>
            <a:ext cx="7727950" cy="860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Char char="u"/>
            </a:pPr>
            <a:r>
              <a:rPr lang="en-US" sz="2400" dirty="0"/>
              <a:t>Capacity can be used to compare between layers as well as between different architectures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0118442-8C32-934F-B582-C6E824198A9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373" y="1839326"/>
            <a:ext cx="4286250" cy="3314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F0445E-8E50-7740-BBC8-D26082E15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484" y="1905000"/>
            <a:ext cx="5086350" cy="1504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5F082B-FF2E-6E44-A3A9-C4A59948D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4359" y="3657600"/>
            <a:ext cx="55626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30706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Manifold geometrical measures</a:t>
            </a:r>
          </a:p>
        </p:txBody>
      </p:sp>
      <p:sp>
        <p:nvSpPr>
          <p:cNvPr id="841731" name="Rectangle 3"/>
          <p:cNvSpPr>
            <a:spLocks noChangeArrowheads="1"/>
          </p:cNvSpPr>
          <p:nvPr/>
        </p:nvSpPr>
        <p:spPr bwMode="auto">
          <a:xfrm>
            <a:off x="609600" y="5638800"/>
            <a:ext cx="7727950" cy="860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Char char="u"/>
            </a:pPr>
            <a:r>
              <a:rPr lang="en-US" sz="2400" dirty="0"/>
              <a:t>Track changes to effective manifold radius and dimension through network layers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07C726-D827-8945-A9A3-2221C51BC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365" y="2028826"/>
            <a:ext cx="489585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6451DD-3244-9540-AADB-8892EB4133F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131697" y="1948202"/>
            <a:ext cx="4857750" cy="1409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8D10CC-D47D-C343-8DE2-5EC2799787D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33910" y="3519544"/>
            <a:ext cx="4305300" cy="1524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EEBE43-B9DE-FA4B-A787-17E429982DA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369822" y="3519544"/>
            <a:ext cx="4381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16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CC01FF-5A78-11D3-ABED-D94C19E5EA2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0" y="2438400"/>
            <a:ext cx="5791200" cy="1679161"/>
          </a:xfrm>
          <a:prstGeom prst="rect">
            <a:avLst/>
          </a:prstGeom>
        </p:spPr>
      </p:pic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One-shot learning</a:t>
            </a:r>
          </a:p>
        </p:txBody>
      </p:sp>
      <p:sp>
        <p:nvSpPr>
          <p:cNvPr id="841731" name="Rectangle 3"/>
          <p:cNvSpPr>
            <a:spLocks noChangeArrowheads="1"/>
          </p:cNvSpPr>
          <p:nvPr/>
        </p:nvSpPr>
        <p:spPr bwMode="auto">
          <a:xfrm>
            <a:off x="609600" y="5638800"/>
            <a:ext cx="7727950" cy="860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Char char="u"/>
            </a:pPr>
            <a:r>
              <a:rPr lang="en-US" sz="2400" dirty="0"/>
              <a:t>Generalization error of one or few-shot learning predicted by manifold geometry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6C2021BB-D5D9-916B-176A-E35912A77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1657" y="4306669"/>
            <a:ext cx="1515543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Sorcher</a:t>
            </a:r>
            <a:r>
              <a:rPr lang="en-US" dirty="0"/>
              <a:t>, et. al.</a:t>
            </a:r>
          </a:p>
          <a:p>
            <a:r>
              <a:rPr lang="en-US" dirty="0"/>
              <a:t>(2021)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A2CAB-5242-9C5D-54D4-5DF2EB64A3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2034674"/>
            <a:ext cx="2819400" cy="291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41802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Neural data analysis</a:t>
            </a:r>
          </a:p>
        </p:txBody>
      </p:sp>
      <p:sp>
        <p:nvSpPr>
          <p:cNvPr id="841731" name="Rectangle 3"/>
          <p:cNvSpPr>
            <a:spLocks noChangeArrowheads="1"/>
          </p:cNvSpPr>
          <p:nvPr/>
        </p:nvSpPr>
        <p:spPr bwMode="auto">
          <a:xfrm>
            <a:off x="609600" y="5638800"/>
            <a:ext cx="7727950" cy="860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Char char="u"/>
            </a:pPr>
            <a:r>
              <a:rPr lang="en-US" sz="2400" dirty="0"/>
              <a:t>Dynamical changes to the geometry of neural activity manifolds in the brain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22CDA6-C564-5CC7-B921-4C8CF13F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84429"/>
            <a:ext cx="2800350" cy="2816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BEA762-C208-7B18-4FFC-7E1F77AFB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537" y="2438401"/>
            <a:ext cx="4248463" cy="1881160"/>
          </a:xfrm>
          <a:prstGeom prst="rect">
            <a:avLst/>
          </a:prstGeom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6C2021BB-D5D9-916B-176A-E35912A77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9032" y="4393627"/>
            <a:ext cx="1306768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Chou, et. al.</a:t>
            </a:r>
          </a:p>
          <a:p>
            <a:r>
              <a:rPr lang="en-US" dirty="0"/>
              <a:t>(preprint)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3EAC0CBC-B446-1D55-CD63-35AB5EDED5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763869"/>
            <a:ext cx="1909497" cy="64633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Froudarakis</a:t>
            </a:r>
            <a:r>
              <a:rPr lang="en-US" dirty="0"/>
              <a:t>, et. al.</a:t>
            </a:r>
          </a:p>
          <a:p>
            <a:r>
              <a:rPr lang="en-US" dirty="0"/>
              <a:t>(preprint)</a:t>
            </a:r>
          </a:p>
        </p:txBody>
      </p:sp>
    </p:spTree>
    <p:extLst>
      <p:ext uri="{BB962C8B-B14F-4D97-AF65-F5344CB8AC3E}">
        <p14:creationId xmlns:p14="http://schemas.microsoft.com/office/powerpoint/2010/main" val="31935685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Power of scaling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82A30E-0A26-0333-2863-407A92AD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57" y="2057400"/>
            <a:ext cx="4158143" cy="3062416"/>
          </a:xfrm>
          <a:prstGeom prst="rect">
            <a:avLst/>
          </a:prstGeom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EFDB62C6-75BD-8088-D260-5B4B98221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2411" y="5119816"/>
            <a:ext cx="1893403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Tan and Le (2019)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412F4-7FDD-349F-C57A-368A4907B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472267"/>
            <a:ext cx="3962400" cy="2099733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89BC4AEF-E23F-319B-F6F8-9AF5041AD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800600"/>
            <a:ext cx="2424703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Hoffmann, et. al. (2022)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9DA3370B-CF54-199B-3EB0-ED53BE7A6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867400"/>
            <a:ext cx="80772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Moore’s law and Internet-scale data fueling large model performance improvements </a:t>
            </a:r>
          </a:p>
        </p:txBody>
      </p:sp>
    </p:spTree>
    <p:extLst>
      <p:ext uri="{BB962C8B-B14F-4D97-AF65-F5344CB8AC3E}">
        <p14:creationId xmlns:p14="http://schemas.microsoft.com/office/powerpoint/2010/main" val="3863644970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153400" cy="1104900"/>
          </a:xfrm>
          <a:noFill/>
          <a:ln/>
        </p:spPr>
        <p:txBody>
          <a:bodyPr/>
          <a:lstStyle/>
          <a:p>
            <a:r>
              <a:rPr lang="en-US" sz="4000" dirty="0"/>
              <a:t>Generative diffusion models</a:t>
            </a:r>
          </a:p>
        </p:txBody>
      </p:sp>
      <p:pic>
        <p:nvPicPr>
          <p:cNvPr id="6" name="Picture 2" descr="LION: Latent Point Diffusion Models for 3D Shape Generation">
            <a:extLst>
              <a:ext uri="{FF2B5EF4-FFF2-40B4-BE49-F238E27FC236}">
                <a16:creationId xmlns:a16="http://schemas.microsoft.com/office/drawing/2014/main" id="{F5F39658-6AB2-EDCF-8361-F9AE36D1B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2345517"/>
            <a:ext cx="4129689" cy="23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ctangle 3">
            <a:extLst>
              <a:ext uri="{FF2B5EF4-FFF2-40B4-BE49-F238E27FC236}">
                <a16:creationId xmlns:a16="http://schemas.microsoft.com/office/drawing/2014/main" id="{15A47292-39EA-F278-69BD-022165874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616844"/>
            <a:ext cx="7924800" cy="860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Char char="u"/>
            </a:pPr>
            <a:r>
              <a:rPr lang="en-US" sz="2400" dirty="0"/>
              <a:t>Generating probabilistic samples from data manifolds</a:t>
            </a:r>
          </a:p>
        </p:txBody>
      </p:sp>
      <p:pic>
        <p:nvPicPr>
          <p:cNvPr id="49" name="Picture 4">
            <a:extLst>
              <a:ext uri="{FF2B5EF4-FFF2-40B4-BE49-F238E27FC236}">
                <a16:creationId xmlns:a16="http://schemas.microsoft.com/office/drawing/2014/main" id="{B14BED07-23F2-68A1-5E30-A0D905F4D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2782681"/>
            <a:ext cx="4335112" cy="1445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2741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153400" cy="1104900"/>
          </a:xfrm>
          <a:noFill/>
          <a:ln/>
        </p:spPr>
        <p:txBody>
          <a:bodyPr/>
          <a:lstStyle/>
          <a:p>
            <a:r>
              <a:rPr lang="en-US" sz="4000" dirty="0"/>
              <a:t>Diffusion models</a:t>
            </a: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A1D954DE-7D30-5007-B4C7-A444B0E10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3581400"/>
            <a:ext cx="1762021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Ho, et. al. (2020)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3ED31-2ACF-B42A-79B6-B519C97EC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644" y="1689100"/>
            <a:ext cx="6935956" cy="18161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47D6365-7478-716C-0C3E-BFAB91F7B8F9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57200" y="4114800"/>
            <a:ext cx="8153400" cy="1007851"/>
            <a:chOff x="216335" y="4507145"/>
            <a:chExt cx="11858683" cy="146586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E54A6EF-BF27-F571-F92A-1FA794B76676}"/>
                </a:ext>
              </a:extLst>
            </p:cNvPr>
            <p:cNvGrpSpPr/>
            <p:nvPr/>
          </p:nvGrpSpPr>
          <p:grpSpPr>
            <a:xfrm>
              <a:off x="1147938" y="4507145"/>
              <a:ext cx="10927080" cy="1465865"/>
              <a:chOff x="1147938" y="4507145"/>
              <a:chExt cx="10927080" cy="1465865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B0D2374-C92B-8028-ED24-DECECA91E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47938" y="4876477"/>
                <a:ext cx="10927080" cy="1096533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EF5032-5940-FC67-8FAE-7F2D98FD4710}"/>
                  </a:ext>
                </a:extLst>
              </p:cNvPr>
              <p:cNvSpPr txBox="1"/>
              <p:nvPr/>
            </p:nvSpPr>
            <p:spPr>
              <a:xfrm>
                <a:off x="4354749" y="4507145"/>
                <a:ext cx="348250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685800">
                  <a:buClrTx/>
                  <a:defRPr/>
                </a:pPr>
                <a:r>
                  <a:rPr lang="en-US" sz="1350" b="1" kern="1200">
                    <a:solidFill>
                      <a:prstClr val="black"/>
                    </a:solidFill>
                    <a:latin typeface="Candara" panose="020E0502030303020204"/>
                    <a:ea typeface="+mn-ea"/>
                    <a:cs typeface="+mn-cs"/>
                  </a:rPr>
                  <a:t>Stable-Diffusion-v1.5</a:t>
                </a:r>
              </a:p>
            </p:txBody>
          </p:sp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A5B02F-8913-1291-5CBD-6748DD2D5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6335" y="5018073"/>
              <a:ext cx="857412" cy="954937"/>
            </a:xfrm>
            <a:prstGeom prst="rect">
              <a:avLst/>
            </a:prstGeom>
          </p:spPr>
        </p:pic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1F53DB3D-BE3A-FBD8-266D-E4FF67BB4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644" y="5638800"/>
            <a:ext cx="7621756" cy="860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Char char="u"/>
            </a:pPr>
            <a:r>
              <a:rPr lang="en-US" sz="2400" dirty="0"/>
              <a:t>Forward diffusion process iteratively adds Gaussian noise to data samples</a:t>
            </a:r>
          </a:p>
        </p:txBody>
      </p:sp>
    </p:spTree>
    <p:extLst>
      <p:ext uri="{BB962C8B-B14F-4D97-AF65-F5344CB8AC3E}">
        <p14:creationId xmlns:p14="http://schemas.microsoft.com/office/powerpoint/2010/main" val="3477960105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153400" cy="1104900"/>
          </a:xfrm>
          <a:noFill/>
          <a:ln/>
        </p:spPr>
        <p:txBody>
          <a:bodyPr/>
          <a:lstStyle/>
          <a:p>
            <a:r>
              <a:rPr lang="en-US" sz="4000" dirty="0"/>
              <a:t>Diffusion dynamics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37BEDB-8728-A746-4183-FB08F5B09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2286000"/>
            <a:ext cx="3752850" cy="516447"/>
          </a:xfrm>
          <a:prstGeom prst="rect">
            <a:avLst/>
          </a:prstGeom>
        </p:spPr>
      </p:pic>
      <p:sp>
        <p:nvSpPr>
          <p:cNvPr id="5" name="Text Box 5">
            <a:extLst>
              <a:ext uri="{FF2B5EF4-FFF2-40B4-BE49-F238E27FC236}">
                <a16:creationId xmlns:a16="http://schemas.microsoft.com/office/drawing/2014/main" id="{3FD1552D-2456-6065-308C-27D002FEA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752600"/>
            <a:ext cx="410323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Stochastic differential equation: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62A3371-BA35-55D5-7647-2E12AFEAF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971800"/>
            <a:ext cx="3209789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Fokker-Planck equation: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C1926-07F4-3028-C6B9-08EDA846D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4889" y="5293093"/>
            <a:ext cx="5257800" cy="498107"/>
          </a:xfrm>
          <a:prstGeom prst="rect">
            <a:avLst/>
          </a:prstGeom>
        </p:spPr>
      </p:pic>
      <p:sp>
        <p:nvSpPr>
          <p:cNvPr id="9" name="Text Box 5">
            <a:extLst>
              <a:ext uri="{FF2B5EF4-FFF2-40B4-BE49-F238E27FC236}">
                <a16:creationId xmlns:a16="http://schemas.microsoft.com/office/drawing/2014/main" id="{375782AD-A392-9D40-77EE-30039CEB9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4643735"/>
            <a:ext cx="4875887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Reverse diffusion drift score function: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58695-1A1E-C709-9EA3-A2750B0C4A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889" y="3595565"/>
            <a:ext cx="4875887" cy="8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8523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6700"/>
            <a:ext cx="8153400" cy="1104900"/>
          </a:xfrm>
          <a:noFill/>
          <a:ln/>
        </p:spPr>
        <p:txBody>
          <a:bodyPr/>
          <a:lstStyle/>
          <a:p>
            <a:r>
              <a:rPr lang="en-US" sz="4000" dirty="0"/>
              <a:t>Manifold diffusion model</a:t>
            </a:r>
          </a:p>
        </p:txBody>
      </p:sp>
      <p:pic>
        <p:nvPicPr>
          <p:cNvPr id="5" name="ring_curl_small.mov">
            <a:hlinkClick r:id="" action="ppaction://media"/>
            <a:extLst>
              <a:ext uri="{FF2B5EF4-FFF2-40B4-BE49-F238E27FC236}">
                <a16:creationId xmlns:a16="http://schemas.microsoft.com/office/drawing/2014/main" id="{5874B886-CD1A-8798-A0B9-519EDDEF5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2057400"/>
            <a:ext cx="3876946" cy="31742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896928-AA77-8B1C-FAC1-91D587C75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670" y="1981200"/>
            <a:ext cx="3255308" cy="3004900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1CD18354-6CF5-8ACF-D20C-330E19E8B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6955" y="5004517"/>
            <a:ext cx="2095445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Chung, et. al. (2022)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2B36BFC-A947-2CFB-2191-FD666975C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5769244"/>
            <a:ext cx="7924800" cy="860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0"/>
              <a:buChar char="u"/>
            </a:pPr>
            <a:r>
              <a:rPr lang="en-US" sz="2400" dirty="0"/>
              <a:t>Novel score function dynamics with iterative manifold projections</a:t>
            </a:r>
          </a:p>
        </p:txBody>
      </p:sp>
    </p:spTree>
    <p:extLst>
      <p:ext uri="{BB962C8B-B14F-4D97-AF65-F5344CB8AC3E}">
        <p14:creationId xmlns:p14="http://schemas.microsoft.com/office/powerpoint/2010/main" val="1755817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1143000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Summary</a:t>
            </a:r>
          </a:p>
        </p:txBody>
      </p:sp>
      <p:sp>
        <p:nvSpPr>
          <p:cNvPr id="14336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7772400" cy="4365625"/>
          </a:xfrm>
        </p:spPr>
        <p:txBody>
          <a:bodyPr/>
          <a:lstStyle/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Understanding structure of data signals and representations in machine learning </a:t>
            </a: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Geometrical measures of manifolds for classification performance</a:t>
            </a: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Manifold analysis of neural brain data and machine learning networks</a:t>
            </a:r>
          </a:p>
          <a:p>
            <a:r>
              <a:rPr lang="en-US" dirty="0">
                <a:latin typeface="Times New Roman" charset="0"/>
                <a:ea typeface="ＭＳ Ｐゴシック" charset="0"/>
                <a:cs typeface="ＭＳ Ｐゴシック" charset="0"/>
              </a:rPr>
              <a:t>Incorporating geometry can lead to more efficient algorithms</a:t>
            </a:r>
          </a:p>
        </p:txBody>
      </p:sp>
    </p:spTree>
    <p:extLst>
      <p:ext uri="{BB962C8B-B14F-4D97-AF65-F5344CB8AC3E}">
        <p14:creationId xmlns:p14="http://schemas.microsoft.com/office/powerpoint/2010/main" val="282679817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vert="horz" wrap="square" lIns="51782" tIns="25892" rIns="51782" bIns="25892" numCol="1" anchor="b" anchorCtr="0" compatLnSpc="1">
            <a:prstTxWarp prst="textNoShape">
              <a:avLst/>
            </a:prstTxWarp>
          </a:bodyPr>
          <a:lstStyle/>
          <a:p>
            <a:r>
              <a:rPr lang="en-US" dirty="0"/>
              <a:t>Messy embodied AI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B6FABD-1795-4649-9E47-F1D98667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45" y="2057400"/>
            <a:ext cx="3408669" cy="22651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8D9F4E-63C9-3344-9694-ADC7B7053D0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600" y="2021015"/>
            <a:ext cx="3455178" cy="2815970"/>
          </a:xfrm>
          <a:prstGeom prst="rect">
            <a:avLst/>
          </a:prstGeom>
        </p:spPr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id="{F76F63FD-E824-C448-9BD1-6F6619BC5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010" y="5105400"/>
            <a:ext cx="7487179" cy="110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1782" tIns="25892" rIns="51782" bIns="25892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</a:pPr>
            <a:r>
              <a:rPr lang="en-US" sz="24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Very large continuous state and action spaces, unknown and uncertainty in dynamics, nonstationary environments</a:t>
            </a:r>
          </a:p>
        </p:txBody>
      </p:sp>
    </p:spTree>
    <p:extLst>
      <p:ext uri="{BB962C8B-B14F-4D97-AF65-F5344CB8AC3E}">
        <p14:creationId xmlns:p14="http://schemas.microsoft.com/office/powerpoint/2010/main" val="4035025671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sz="4000" dirty="0"/>
              <a:t>Still much to learn</a:t>
            </a:r>
          </a:p>
        </p:txBody>
      </p:sp>
      <p:pic>
        <p:nvPicPr>
          <p:cNvPr id="3" name="CupStack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9300" y="1828800"/>
            <a:ext cx="7645400" cy="430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533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Malthus’ Law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9DA3370B-CF54-199B-3EB0-ED53BE7A6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62" y="5829300"/>
            <a:ext cx="67595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Limit to the scale of human created content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E95FD0-3D2C-BF9B-710C-660497345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52600"/>
            <a:ext cx="6899337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207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AI echo chambers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9DA3370B-CF54-199B-3EB0-ED53BE7A6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025" y="5715000"/>
            <a:ext cx="77279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Difficulties in proper segregation between training, validation and test evaluation metrics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83227-FCB8-0183-1EE5-3A4B47CC2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1905000"/>
            <a:ext cx="5016500" cy="336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3460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Physics and symmetries</a:t>
            </a: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62EF5AF2-2C45-E527-9EAC-89EA9EFB9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638800"/>
            <a:ext cx="73152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Fourier modes are the eigenfunctions for translationally invariant signals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A2516B-2083-76A0-E4CF-E2AD5B5D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438400"/>
            <a:ext cx="2283278" cy="3564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B2AAD1-ACC4-8C58-9BF1-305676834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828800"/>
            <a:ext cx="42672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EC9EF5-8025-CFBB-19AF-25124298A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500" y="3126519"/>
            <a:ext cx="4203700" cy="604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2B8081-0D52-D1FE-3A93-EFFC22A65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3810000"/>
            <a:ext cx="1271361" cy="6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639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Brain Prize 2024</a:t>
            </a: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62EF5AF2-2C45-E527-9EAC-89EA9EFB9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638800"/>
            <a:ext cx="7315200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Three theoretical physicists awarded top prize in computational neuroscience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24849-A19C-EB5A-605E-CA590712C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2051308"/>
            <a:ext cx="7772400" cy="267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5463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 dirty="0"/>
              <a:t>Ring attractor neural network</a:t>
            </a:r>
          </a:p>
        </p:txBody>
      </p:sp>
      <p:sp>
        <p:nvSpPr>
          <p:cNvPr id="2" name="Rectangle 18">
            <a:extLst>
              <a:ext uri="{FF2B5EF4-FFF2-40B4-BE49-F238E27FC236}">
                <a16:creationId xmlns:a16="http://schemas.microsoft.com/office/drawing/2014/main" id="{4B217540-21C2-1EB8-BA25-46C63B12A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7150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56" tIns="46029" rIns="92056" bIns="46029"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</a:pPr>
            <a:r>
              <a:rPr lang="en-US" sz="2400" dirty="0"/>
              <a:t>Fourier modes used to construct a nonlinear recurrent neural network  (Ben-Yishai, et. al., 1995)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31575-DF59-87CF-8E5F-A4968CF63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846285"/>
            <a:ext cx="5848350" cy="1201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5984E-0C45-A556-7792-5885106357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0443" y="3087665"/>
            <a:ext cx="2714459" cy="21701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09AEE-C788-EF90-C96E-E5331600D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0" y="4324350"/>
            <a:ext cx="1066800" cy="598055"/>
          </a:xfrm>
          <a:prstGeom prst="rect">
            <a:avLst/>
          </a:prstGeom>
        </p:spPr>
      </p:pic>
      <p:sp>
        <p:nvSpPr>
          <p:cNvPr id="10" name="Text Box 5">
            <a:extLst>
              <a:ext uri="{FF2B5EF4-FFF2-40B4-BE49-F238E27FC236}">
                <a16:creationId xmlns:a16="http://schemas.microsoft.com/office/drawing/2014/main" id="{07D3738C-9777-CBB9-9951-E644DDD16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8636" y="3763986"/>
            <a:ext cx="748923" cy="36933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err="1"/>
              <a:t>ReLU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E124CB7-B4B9-F270-C101-EC729D51B62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296150" y="3205139"/>
            <a:ext cx="323850" cy="558847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14137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 29"/>
</p:tagLst>
</file>

<file path=ppt/theme/theme1.xml><?xml version="1.0" encoding="utf-8"?>
<a:theme xmlns:a="http://schemas.openxmlformats.org/drawingml/2006/main" name="Side Bar">
  <a:themeElements>
    <a:clrScheme name="Side Bar 3">
      <a:dk1>
        <a:srgbClr val="000000"/>
      </a:dk1>
      <a:lt1>
        <a:srgbClr val="FFFFFF"/>
      </a:lt1>
      <a:dk2>
        <a:srgbClr val="000000"/>
      </a:dk2>
      <a:lt2>
        <a:srgbClr val="393939"/>
      </a:lt2>
      <a:accent1>
        <a:srgbClr val="B2B2B2"/>
      </a:accent1>
      <a:accent2>
        <a:srgbClr val="868686"/>
      </a:accent2>
      <a:accent3>
        <a:srgbClr val="FFFFFF"/>
      </a:accent3>
      <a:accent4>
        <a:srgbClr val="000000"/>
      </a:accent4>
      <a:accent5>
        <a:srgbClr val="D5D5D5"/>
      </a:accent5>
      <a:accent6>
        <a:srgbClr val="797979"/>
      </a:accent6>
      <a:hlink>
        <a:srgbClr val="5F5F5F"/>
      </a:hlink>
      <a:folHlink>
        <a:srgbClr val="DDDDDD"/>
      </a:folHlink>
    </a:clrScheme>
    <a:fontScheme name="Side Bar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Side Bar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 Bar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Bar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 Bar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12412</TotalTime>
  <Words>1056</Words>
  <Application>Microsoft Macintosh PowerPoint</Application>
  <PresentationFormat>On-screen Show (4:3)</PresentationFormat>
  <Paragraphs>235</Paragraphs>
  <Slides>46</Slides>
  <Notes>41</Notes>
  <HiddenSlides>6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Cambria Math</vt:lpstr>
      <vt:lpstr>Candara</vt:lpstr>
      <vt:lpstr>Helvetica</vt:lpstr>
      <vt:lpstr>Microsoft Sans Serif</vt:lpstr>
      <vt:lpstr>Monotype Sorts</vt:lpstr>
      <vt:lpstr>Symbol</vt:lpstr>
      <vt:lpstr>Times New Roman</vt:lpstr>
      <vt:lpstr>Side Bar</vt:lpstr>
      <vt:lpstr>Equation</vt:lpstr>
      <vt:lpstr>Geometry and Latent Signal Representations in Machine Learning</vt:lpstr>
      <vt:lpstr>Outline</vt:lpstr>
      <vt:lpstr>Engineering applications</vt:lpstr>
      <vt:lpstr>Power of scaling</vt:lpstr>
      <vt:lpstr>Malthus’ Law</vt:lpstr>
      <vt:lpstr>AI echo chambers</vt:lpstr>
      <vt:lpstr>Physics and symmetries</vt:lpstr>
      <vt:lpstr>Brain Prize 2024</vt:lpstr>
      <vt:lpstr>Ring attractor neural network</vt:lpstr>
      <vt:lpstr>Ring attractor geometry</vt:lpstr>
      <vt:lpstr>Biological head direction system</vt:lpstr>
      <vt:lpstr>Larger and deeper networks</vt:lpstr>
      <vt:lpstr>Conventional filterbank approach</vt:lpstr>
      <vt:lpstr>Manifold hypothesis</vt:lpstr>
      <vt:lpstr>Manifold geometry and perception</vt:lpstr>
      <vt:lpstr>Signal data</vt:lpstr>
      <vt:lpstr>Perceptron model</vt:lpstr>
      <vt:lpstr>Perceptron geometry</vt:lpstr>
      <vt:lpstr>Linear separability</vt:lpstr>
      <vt:lpstr>Cover counting theorem</vt:lpstr>
      <vt:lpstr>Recursion relation</vt:lpstr>
      <vt:lpstr>Perceptron capacity</vt:lpstr>
      <vt:lpstr>Margin</vt:lpstr>
      <vt:lpstr>Gardner theory</vt:lpstr>
      <vt:lpstr>Replica trick</vt:lpstr>
      <vt:lpstr>Gardner results</vt:lpstr>
      <vt:lpstr>Data manifolds</vt:lpstr>
      <vt:lpstr>Classifying manifolds</vt:lpstr>
      <vt:lpstr>Manifold model </vt:lpstr>
      <vt:lpstr>Manifold capacity limits</vt:lpstr>
      <vt:lpstr>Manifold capacity formula</vt:lpstr>
      <vt:lpstr>Effective geometry</vt:lpstr>
      <vt:lpstr>Support manifolds</vt:lpstr>
      <vt:lpstr>Deep network analysis</vt:lpstr>
      <vt:lpstr>Input manifolds</vt:lpstr>
      <vt:lpstr>Classification capacity</vt:lpstr>
      <vt:lpstr>Manifold geometrical measures</vt:lpstr>
      <vt:lpstr>One-shot learning</vt:lpstr>
      <vt:lpstr>Neural data analysis</vt:lpstr>
      <vt:lpstr>Generative diffusion models</vt:lpstr>
      <vt:lpstr>Diffusion models</vt:lpstr>
      <vt:lpstr>Diffusion dynamics</vt:lpstr>
      <vt:lpstr>Manifold diffusion model</vt:lpstr>
      <vt:lpstr>Summary</vt:lpstr>
      <vt:lpstr>Messy embodied AI</vt:lpstr>
      <vt:lpstr>Still much to learn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for Robot Perception, Planning and Control</dc:title>
  <dc:creator>Daniel Dongyuel Lee</dc:creator>
  <cp:lastModifiedBy>Daniel Dongyuel Lee</cp:lastModifiedBy>
  <cp:revision>104</cp:revision>
  <dcterms:created xsi:type="dcterms:W3CDTF">2021-06-07T13:54:00Z</dcterms:created>
  <dcterms:modified xsi:type="dcterms:W3CDTF">2024-05-09T14:07:45Z</dcterms:modified>
</cp:coreProperties>
</file>